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79"/>
  </p:notesMasterIdLst>
  <p:sldIdLst>
    <p:sldId id="258" r:id="rId3"/>
    <p:sldId id="1739" r:id="rId4"/>
    <p:sldId id="1551" r:id="rId5"/>
    <p:sldId id="1552" r:id="rId6"/>
    <p:sldId id="1553" r:id="rId7"/>
    <p:sldId id="1582" r:id="rId8"/>
    <p:sldId id="1554" r:id="rId9"/>
    <p:sldId id="1555" r:id="rId10"/>
    <p:sldId id="1556" r:id="rId11"/>
    <p:sldId id="1566" r:id="rId12"/>
    <p:sldId id="1741" r:id="rId13"/>
    <p:sldId id="1577" r:id="rId14"/>
    <p:sldId id="1578" r:id="rId15"/>
    <p:sldId id="1579" r:id="rId16"/>
    <p:sldId id="1586" r:id="rId17"/>
    <p:sldId id="1587" r:id="rId18"/>
    <p:sldId id="1588" r:id="rId19"/>
    <p:sldId id="1584" r:id="rId20"/>
    <p:sldId id="1580" r:id="rId21"/>
    <p:sldId id="1598" r:id="rId22"/>
    <p:sldId id="1599" r:id="rId23"/>
    <p:sldId id="1595" r:id="rId24"/>
    <p:sldId id="1596" r:id="rId25"/>
    <p:sldId id="1742" r:id="rId26"/>
    <p:sldId id="1597" r:id="rId27"/>
    <p:sldId id="1603" r:id="rId28"/>
    <p:sldId id="1607" r:id="rId29"/>
    <p:sldId id="1608" r:id="rId30"/>
    <p:sldId id="1609" r:id="rId31"/>
    <p:sldId id="1602" r:id="rId32"/>
    <p:sldId id="1604" r:id="rId33"/>
    <p:sldId id="1606" r:id="rId34"/>
    <p:sldId id="1610" r:id="rId35"/>
    <p:sldId id="1611" r:id="rId36"/>
    <p:sldId id="1612" r:id="rId37"/>
    <p:sldId id="1617" r:id="rId38"/>
    <p:sldId id="1618" r:id="rId39"/>
    <p:sldId id="1619" r:id="rId40"/>
    <p:sldId id="1620" r:id="rId41"/>
    <p:sldId id="1626" r:id="rId42"/>
    <p:sldId id="1743" r:id="rId43"/>
    <p:sldId id="1621" r:id="rId44"/>
    <p:sldId id="1627" r:id="rId45"/>
    <p:sldId id="1628" r:id="rId46"/>
    <p:sldId id="1629" r:id="rId47"/>
    <p:sldId id="1639" r:id="rId48"/>
    <p:sldId id="1631" r:id="rId49"/>
    <p:sldId id="1744" r:id="rId50"/>
    <p:sldId id="1637" r:id="rId51"/>
    <p:sldId id="1745" r:id="rId52"/>
    <p:sldId id="1632" r:id="rId53"/>
    <p:sldId id="1635" r:id="rId54"/>
    <p:sldId id="1634" r:id="rId55"/>
    <p:sldId id="1636" r:id="rId56"/>
    <p:sldId id="1638" r:id="rId57"/>
    <p:sldId id="1545" r:id="rId58"/>
    <p:sldId id="1652" r:id="rId59"/>
    <p:sldId id="1672" r:id="rId60"/>
    <p:sldId id="1680" r:id="rId61"/>
    <p:sldId id="1678" r:id="rId62"/>
    <p:sldId id="1674" r:id="rId63"/>
    <p:sldId id="1676" r:id="rId64"/>
    <p:sldId id="1677" r:id="rId65"/>
    <p:sldId id="1683" r:id="rId66"/>
    <p:sldId id="259" r:id="rId67"/>
    <p:sldId id="260" r:id="rId68"/>
    <p:sldId id="1740" r:id="rId69"/>
    <p:sldId id="1641" r:id="rId70"/>
    <p:sldId id="1644" r:id="rId71"/>
    <p:sldId id="1645" r:id="rId72"/>
    <p:sldId id="1650" r:id="rId73"/>
    <p:sldId id="1646" r:id="rId74"/>
    <p:sldId id="1643" r:id="rId75"/>
    <p:sldId id="1648" r:id="rId76"/>
    <p:sldId id="1649" r:id="rId77"/>
    <p:sldId id="1583"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05EF"/>
    <a:srgbClr val="04FC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0" autoAdjust="0"/>
    <p:restoredTop sz="94660"/>
  </p:normalViewPr>
  <p:slideViewPr>
    <p:cSldViewPr snapToGrid="0">
      <p:cViewPr varScale="1">
        <p:scale>
          <a:sx n="50" d="100"/>
          <a:sy n="50" d="100"/>
        </p:scale>
        <p:origin x="78" y="9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8B9980-C3A7-4752-BCB6-03D8E44D8860}"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EE40CD60-E3F2-49F1-9D9A-4639AA6B3160}">
      <dgm:prSet phldrT="[Text]"/>
      <dgm:spPr/>
      <dgm:t>
        <a:bodyPr/>
        <a:lstStyle/>
        <a:p>
          <a:r>
            <a:rPr lang="en-US" dirty="0"/>
            <a:t>Prune dead ends, possibly creating through nodes</a:t>
          </a:r>
        </a:p>
      </dgm:t>
    </dgm:pt>
    <dgm:pt modelId="{8059E9C4-D130-44AD-8C43-E316DBACB19C}" type="sibTrans" cxnId="{F19E217C-A7AC-45C4-B88A-77A3C8CA1697}">
      <dgm:prSet/>
      <dgm:spPr/>
      <dgm:t>
        <a:bodyPr/>
        <a:lstStyle/>
        <a:p>
          <a:endParaRPr lang="en-US"/>
        </a:p>
      </dgm:t>
    </dgm:pt>
    <dgm:pt modelId="{D0186214-E640-4466-83F6-8F0BD2EDB365}" type="parTrans" cxnId="{F19E217C-A7AC-45C4-B88A-77A3C8CA1697}">
      <dgm:prSet/>
      <dgm:spPr/>
      <dgm:t>
        <a:bodyPr/>
        <a:lstStyle/>
        <a:p>
          <a:endParaRPr lang="en-US"/>
        </a:p>
      </dgm:t>
    </dgm:pt>
    <dgm:pt modelId="{FFAC7166-D9AF-429C-BCA2-51D1E72A7A94}">
      <dgm:prSet phldrT="[Text]"/>
      <dgm:spPr/>
      <dgm:t>
        <a:bodyPr/>
        <a:lstStyle/>
        <a:p>
          <a:r>
            <a:rPr lang="en-US" dirty="0"/>
            <a:t>Check for convergence between graph at cycle </a:t>
          </a:r>
          <a:r>
            <a:rPr lang="en-US" dirty="0" err="1"/>
            <a:t>i</a:t>
          </a:r>
          <a:r>
            <a:rPr lang="en-US" dirty="0"/>
            <a:t> and cycle i-1</a:t>
          </a:r>
        </a:p>
      </dgm:t>
    </dgm:pt>
    <dgm:pt modelId="{0B874291-851B-4B42-B17C-FA8F8D8ECEAD}" type="parTrans" cxnId="{A394A405-C2B3-47D9-BF35-DD5488D7A89A}">
      <dgm:prSet/>
      <dgm:spPr/>
      <dgm:t>
        <a:bodyPr/>
        <a:lstStyle/>
        <a:p>
          <a:endParaRPr lang="en-US"/>
        </a:p>
      </dgm:t>
    </dgm:pt>
    <dgm:pt modelId="{01E90B87-08D0-4FD2-8F80-16C0160551A0}" type="sibTrans" cxnId="{A394A405-C2B3-47D9-BF35-DD5488D7A89A}">
      <dgm:prSet/>
      <dgm:spPr/>
      <dgm:t>
        <a:bodyPr/>
        <a:lstStyle/>
        <a:p>
          <a:endParaRPr lang="en-US"/>
        </a:p>
      </dgm:t>
    </dgm:pt>
    <dgm:pt modelId="{2B032337-7F1C-41E3-979B-25E0207CD797}">
      <dgm:prSet phldrT="[Text]"/>
      <dgm:spPr/>
      <dgm:t>
        <a:bodyPr/>
        <a:lstStyle/>
        <a:p>
          <a:r>
            <a:rPr lang="en-US" dirty="0"/>
            <a:t>Remove through nodes, thus consolidating dead ends</a:t>
          </a:r>
        </a:p>
      </dgm:t>
    </dgm:pt>
    <dgm:pt modelId="{7353C42D-90B1-4770-ABD1-0E759E0BC995}" type="parTrans" cxnId="{0C271019-7C54-4DD8-A4F4-E78BDA937A10}">
      <dgm:prSet/>
      <dgm:spPr/>
      <dgm:t>
        <a:bodyPr/>
        <a:lstStyle/>
        <a:p>
          <a:endParaRPr lang="en-US"/>
        </a:p>
      </dgm:t>
    </dgm:pt>
    <dgm:pt modelId="{91FF2648-B1AF-461D-8D56-A66F1B856EFD}" type="sibTrans" cxnId="{0C271019-7C54-4DD8-A4F4-E78BDA937A10}">
      <dgm:prSet/>
      <dgm:spPr/>
      <dgm:t>
        <a:bodyPr/>
        <a:lstStyle/>
        <a:p>
          <a:endParaRPr lang="en-US"/>
        </a:p>
      </dgm:t>
    </dgm:pt>
    <dgm:pt modelId="{6D64BEAB-D341-4E1E-92B8-5E6800381891}" type="pres">
      <dgm:prSet presAssocID="{3F8B9980-C3A7-4752-BCB6-03D8E44D8860}" presName="cycle" presStyleCnt="0">
        <dgm:presLayoutVars>
          <dgm:dir/>
          <dgm:resizeHandles val="exact"/>
        </dgm:presLayoutVars>
      </dgm:prSet>
      <dgm:spPr/>
    </dgm:pt>
    <dgm:pt modelId="{07B35D8C-D8FA-497A-8136-6F0879DA177A}" type="pres">
      <dgm:prSet presAssocID="{EE40CD60-E3F2-49F1-9D9A-4639AA6B3160}" presName="dummy" presStyleCnt="0"/>
      <dgm:spPr/>
    </dgm:pt>
    <dgm:pt modelId="{3354B627-06EE-47DF-BF5A-F16C1B7E1676}" type="pres">
      <dgm:prSet presAssocID="{EE40CD60-E3F2-49F1-9D9A-4639AA6B3160}" presName="node" presStyleLbl="revTx" presStyleIdx="0" presStyleCnt="3">
        <dgm:presLayoutVars>
          <dgm:bulletEnabled val="1"/>
        </dgm:presLayoutVars>
      </dgm:prSet>
      <dgm:spPr/>
    </dgm:pt>
    <dgm:pt modelId="{FDD2CD60-D17C-4451-A548-28B1353811E6}" type="pres">
      <dgm:prSet presAssocID="{8059E9C4-D130-44AD-8C43-E316DBACB19C}" presName="sibTrans" presStyleLbl="node1" presStyleIdx="0" presStyleCnt="3"/>
      <dgm:spPr/>
    </dgm:pt>
    <dgm:pt modelId="{238DA321-BB79-4F40-87BA-FF07791A166C}" type="pres">
      <dgm:prSet presAssocID="{FFAC7166-D9AF-429C-BCA2-51D1E72A7A94}" presName="dummy" presStyleCnt="0"/>
      <dgm:spPr/>
    </dgm:pt>
    <dgm:pt modelId="{26BDFB59-707B-469F-82D5-FBCE9AEE997F}" type="pres">
      <dgm:prSet presAssocID="{FFAC7166-D9AF-429C-BCA2-51D1E72A7A94}" presName="node" presStyleLbl="revTx" presStyleIdx="1" presStyleCnt="3">
        <dgm:presLayoutVars>
          <dgm:bulletEnabled val="1"/>
        </dgm:presLayoutVars>
      </dgm:prSet>
      <dgm:spPr/>
    </dgm:pt>
    <dgm:pt modelId="{FFE57A85-5BC6-4D05-983F-79DC7DBEBC77}" type="pres">
      <dgm:prSet presAssocID="{01E90B87-08D0-4FD2-8F80-16C0160551A0}" presName="sibTrans" presStyleLbl="node1" presStyleIdx="1" presStyleCnt="3"/>
      <dgm:spPr/>
    </dgm:pt>
    <dgm:pt modelId="{827FA4C4-3371-4CD3-AF64-F32C7FEFA8E6}" type="pres">
      <dgm:prSet presAssocID="{2B032337-7F1C-41E3-979B-25E0207CD797}" presName="dummy" presStyleCnt="0"/>
      <dgm:spPr/>
    </dgm:pt>
    <dgm:pt modelId="{5411AE05-44C0-44EA-9EDD-5D6B074B8439}" type="pres">
      <dgm:prSet presAssocID="{2B032337-7F1C-41E3-979B-25E0207CD797}" presName="node" presStyleLbl="revTx" presStyleIdx="2" presStyleCnt="3">
        <dgm:presLayoutVars>
          <dgm:bulletEnabled val="1"/>
        </dgm:presLayoutVars>
      </dgm:prSet>
      <dgm:spPr/>
    </dgm:pt>
    <dgm:pt modelId="{7CB2E30F-430F-4F4E-8DC0-876713FDC586}" type="pres">
      <dgm:prSet presAssocID="{91FF2648-B1AF-461D-8D56-A66F1B856EFD}" presName="sibTrans" presStyleLbl="node1" presStyleIdx="2" presStyleCnt="3"/>
      <dgm:spPr/>
    </dgm:pt>
  </dgm:ptLst>
  <dgm:cxnLst>
    <dgm:cxn modelId="{A394A405-C2B3-47D9-BF35-DD5488D7A89A}" srcId="{3F8B9980-C3A7-4752-BCB6-03D8E44D8860}" destId="{FFAC7166-D9AF-429C-BCA2-51D1E72A7A94}" srcOrd="1" destOrd="0" parTransId="{0B874291-851B-4B42-B17C-FA8F8D8ECEAD}" sibTransId="{01E90B87-08D0-4FD2-8F80-16C0160551A0}"/>
    <dgm:cxn modelId="{93F89515-D7C3-43EF-AE24-A4B4E2E5A499}" type="presOf" srcId="{FFAC7166-D9AF-429C-BCA2-51D1E72A7A94}" destId="{26BDFB59-707B-469F-82D5-FBCE9AEE997F}" srcOrd="0" destOrd="0" presId="urn:microsoft.com/office/officeart/2005/8/layout/cycle1"/>
    <dgm:cxn modelId="{0C271019-7C54-4DD8-A4F4-E78BDA937A10}" srcId="{3F8B9980-C3A7-4752-BCB6-03D8E44D8860}" destId="{2B032337-7F1C-41E3-979B-25E0207CD797}" srcOrd="2" destOrd="0" parTransId="{7353C42D-90B1-4770-ABD1-0E759E0BC995}" sibTransId="{91FF2648-B1AF-461D-8D56-A66F1B856EFD}"/>
    <dgm:cxn modelId="{A53D0421-E840-4B5E-8866-AF4D293652D5}" type="presOf" srcId="{2B032337-7F1C-41E3-979B-25E0207CD797}" destId="{5411AE05-44C0-44EA-9EDD-5D6B074B8439}" srcOrd="0" destOrd="0" presId="urn:microsoft.com/office/officeart/2005/8/layout/cycle1"/>
    <dgm:cxn modelId="{BA1E5733-5561-448D-A0B0-6E3B56F5751A}" type="presOf" srcId="{01E90B87-08D0-4FD2-8F80-16C0160551A0}" destId="{FFE57A85-5BC6-4D05-983F-79DC7DBEBC77}" srcOrd="0" destOrd="0" presId="urn:microsoft.com/office/officeart/2005/8/layout/cycle1"/>
    <dgm:cxn modelId="{1D55DB4B-4DC9-4CF4-8BA1-32B3E2887717}" type="presOf" srcId="{91FF2648-B1AF-461D-8D56-A66F1B856EFD}" destId="{7CB2E30F-430F-4F4E-8DC0-876713FDC586}" srcOrd="0" destOrd="0" presId="urn:microsoft.com/office/officeart/2005/8/layout/cycle1"/>
    <dgm:cxn modelId="{0FE6CE6F-58B1-41E5-ABF0-0492D51D759E}" type="presOf" srcId="{EE40CD60-E3F2-49F1-9D9A-4639AA6B3160}" destId="{3354B627-06EE-47DF-BF5A-F16C1B7E1676}" srcOrd="0" destOrd="0" presId="urn:microsoft.com/office/officeart/2005/8/layout/cycle1"/>
    <dgm:cxn modelId="{B3864579-7B31-48F1-9052-96E35C82C799}" type="presOf" srcId="{3F8B9980-C3A7-4752-BCB6-03D8E44D8860}" destId="{6D64BEAB-D341-4E1E-92B8-5E6800381891}" srcOrd="0" destOrd="0" presId="urn:microsoft.com/office/officeart/2005/8/layout/cycle1"/>
    <dgm:cxn modelId="{F19E217C-A7AC-45C4-B88A-77A3C8CA1697}" srcId="{3F8B9980-C3A7-4752-BCB6-03D8E44D8860}" destId="{EE40CD60-E3F2-49F1-9D9A-4639AA6B3160}" srcOrd="0" destOrd="0" parTransId="{D0186214-E640-4466-83F6-8F0BD2EDB365}" sibTransId="{8059E9C4-D130-44AD-8C43-E316DBACB19C}"/>
    <dgm:cxn modelId="{13A024A4-09CF-4719-B5BB-52E582161C16}" type="presOf" srcId="{8059E9C4-D130-44AD-8C43-E316DBACB19C}" destId="{FDD2CD60-D17C-4451-A548-28B1353811E6}" srcOrd="0" destOrd="0" presId="urn:microsoft.com/office/officeart/2005/8/layout/cycle1"/>
    <dgm:cxn modelId="{9B202E7B-3A57-460B-B8CA-E003C46947B0}" type="presParOf" srcId="{6D64BEAB-D341-4E1E-92B8-5E6800381891}" destId="{07B35D8C-D8FA-497A-8136-6F0879DA177A}" srcOrd="0" destOrd="0" presId="urn:microsoft.com/office/officeart/2005/8/layout/cycle1"/>
    <dgm:cxn modelId="{5D62CC63-3017-4B8C-B708-8413C0977426}" type="presParOf" srcId="{6D64BEAB-D341-4E1E-92B8-5E6800381891}" destId="{3354B627-06EE-47DF-BF5A-F16C1B7E1676}" srcOrd="1" destOrd="0" presId="urn:microsoft.com/office/officeart/2005/8/layout/cycle1"/>
    <dgm:cxn modelId="{07E1DEB1-C1E2-4E1E-889A-439DDCE72036}" type="presParOf" srcId="{6D64BEAB-D341-4E1E-92B8-5E6800381891}" destId="{FDD2CD60-D17C-4451-A548-28B1353811E6}" srcOrd="2" destOrd="0" presId="urn:microsoft.com/office/officeart/2005/8/layout/cycle1"/>
    <dgm:cxn modelId="{049F6847-79D8-48EC-AA39-EAFBA676EBF7}" type="presParOf" srcId="{6D64BEAB-D341-4E1E-92B8-5E6800381891}" destId="{238DA321-BB79-4F40-87BA-FF07791A166C}" srcOrd="3" destOrd="0" presId="urn:microsoft.com/office/officeart/2005/8/layout/cycle1"/>
    <dgm:cxn modelId="{561CF511-4BDF-4A0E-A37D-D605B2368047}" type="presParOf" srcId="{6D64BEAB-D341-4E1E-92B8-5E6800381891}" destId="{26BDFB59-707B-469F-82D5-FBCE9AEE997F}" srcOrd="4" destOrd="0" presId="urn:microsoft.com/office/officeart/2005/8/layout/cycle1"/>
    <dgm:cxn modelId="{39A559BE-3142-43D8-B147-2FC3796A6A80}" type="presParOf" srcId="{6D64BEAB-D341-4E1E-92B8-5E6800381891}" destId="{FFE57A85-5BC6-4D05-983F-79DC7DBEBC77}" srcOrd="5" destOrd="0" presId="urn:microsoft.com/office/officeart/2005/8/layout/cycle1"/>
    <dgm:cxn modelId="{F6406EA5-0395-4A8E-9124-0AC80574EB45}" type="presParOf" srcId="{6D64BEAB-D341-4E1E-92B8-5E6800381891}" destId="{827FA4C4-3371-4CD3-AF64-F32C7FEFA8E6}" srcOrd="6" destOrd="0" presId="urn:microsoft.com/office/officeart/2005/8/layout/cycle1"/>
    <dgm:cxn modelId="{8F129FCE-FCE6-4799-8D0F-BFC0BDCAC008}" type="presParOf" srcId="{6D64BEAB-D341-4E1E-92B8-5E6800381891}" destId="{5411AE05-44C0-44EA-9EDD-5D6B074B8439}" srcOrd="7" destOrd="0" presId="urn:microsoft.com/office/officeart/2005/8/layout/cycle1"/>
    <dgm:cxn modelId="{5905820D-E08A-4A07-B859-0C46AE244A2F}" type="presParOf" srcId="{6D64BEAB-D341-4E1E-92B8-5E6800381891}" destId="{7CB2E30F-430F-4F4E-8DC0-876713FDC586}" srcOrd="8"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54B627-06EE-47DF-BF5A-F16C1B7E1676}">
      <dsp:nvSpPr>
        <dsp:cNvPr id="0" name=""/>
        <dsp:cNvSpPr/>
      </dsp:nvSpPr>
      <dsp:spPr>
        <a:xfrm>
          <a:off x="6215365" y="376062"/>
          <a:ext cx="1914859" cy="1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Prune dead ends, possibly creating through nodes</a:t>
          </a:r>
        </a:p>
      </dsp:txBody>
      <dsp:txXfrm>
        <a:off x="6215365" y="376062"/>
        <a:ext cx="1914859" cy="1914859"/>
      </dsp:txXfrm>
    </dsp:sp>
    <dsp:sp modelId="{FDD2CD60-D17C-4451-A548-28B1353811E6}">
      <dsp:nvSpPr>
        <dsp:cNvPr id="0" name=""/>
        <dsp:cNvSpPr/>
      </dsp:nvSpPr>
      <dsp:spPr>
        <a:xfrm>
          <a:off x="3298792" y="-668"/>
          <a:ext cx="4527615" cy="4527615"/>
        </a:xfrm>
        <a:prstGeom prst="circularArrow">
          <a:avLst>
            <a:gd name="adj1" fmla="val 8247"/>
            <a:gd name="adj2" fmla="val 576003"/>
            <a:gd name="adj3" fmla="val 2964379"/>
            <a:gd name="adj4" fmla="val 51372"/>
            <a:gd name="adj5" fmla="val 962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BDFB59-707B-469F-82D5-FBCE9AEE997F}">
      <dsp:nvSpPr>
        <dsp:cNvPr id="0" name=""/>
        <dsp:cNvSpPr/>
      </dsp:nvSpPr>
      <dsp:spPr>
        <a:xfrm>
          <a:off x="4605170" y="3165002"/>
          <a:ext cx="1914859" cy="1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Check for convergence between graph at cycle </a:t>
          </a:r>
          <a:r>
            <a:rPr lang="en-US" sz="2500" kern="1200" dirty="0" err="1"/>
            <a:t>i</a:t>
          </a:r>
          <a:r>
            <a:rPr lang="en-US" sz="2500" kern="1200" dirty="0"/>
            <a:t> and cycle i-1</a:t>
          </a:r>
        </a:p>
      </dsp:txBody>
      <dsp:txXfrm>
        <a:off x="4605170" y="3165002"/>
        <a:ext cx="1914859" cy="1914859"/>
      </dsp:txXfrm>
    </dsp:sp>
    <dsp:sp modelId="{FFE57A85-5BC6-4D05-983F-79DC7DBEBC77}">
      <dsp:nvSpPr>
        <dsp:cNvPr id="0" name=""/>
        <dsp:cNvSpPr/>
      </dsp:nvSpPr>
      <dsp:spPr>
        <a:xfrm>
          <a:off x="3298792" y="-668"/>
          <a:ext cx="4527615" cy="4527615"/>
        </a:xfrm>
        <a:prstGeom prst="circularArrow">
          <a:avLst>
            <a:gd name="adj1" fmla="val 8247"/>
            <a:gd name="adj2" fmla="val 576003"/>
            <a:gd name="adj3" fmla="val 10172626"/>
            <a:gd name="adj4" fmla="val 7259618"/>
            <a:gd name="adj5" fmla="val 962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11AE05-44C0-44EA-9EDD-5D6B074B8439}">
      <dsp:nvSpPr>
        <dsp:cNvPr id="0" name=""/>
        <dsp:cNvSpPr/>
      </dsp:nvSpPr>
      <dsp:spPr>
        <a:xfrm>
          <a:off x="2994974" y="376062"/>
          <a:ext cx="1914859" cy="1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Remove through nodes, thus consolidating dead ends</a:t>
          </a:r>
        </a:p>
      </dsp:txBody>
      <dsp:txXfrm>
        <a:off x="2994974" y="376062"/>
        <a:ext cx="1914859" cy="1914859"/>
      </dsp:txXfrm>
    </dsp:sp>
    <dsp:sp modelId="{7CB2E30F-430F-4F4E-8DC0-876713FDC586}">
      <dsp:nvSpPr>
        <dsp:cNvPr id="0" name=""/>
        <dsp:cNvSpPr/>
      </dsp:nvSpPr>
      <dsp:spPr>
        <a:xfrm>
          <a:off x="3298792" y="-668"/>
          <a:ext cx="4527615" cy="4527615"/>
        </a:xfrm>
        <a:prstGeom prst="circularArrow">
          <a:avLst>
            <a:gd name="adj1" fmla="val 8247"/>
            <a:gd name="adj2" fmla="val 576003"/>
            <a:gd name="adj3" fmla="val 16857210"/>
            <a:gd name="adj4" fmla="val 14966788"/>
            <a:gd name="adj5" fmla="val 962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4:23:30.303"/>
    </inkml:context>
    <inkml:brush xml:id="br0">
      <inkml:brushProperty name="width" value="0.05" units="cm"/>
      <inkml:brushProperty name="height" value="0.05" units="cm"/>
      <inkml:brushProperty name="color" value="#E71224"/>
    </inkml:brush>
  </inkml:definitions>
  <inkml:trace contextRef="#ctx0" brushRef="#br0">1 2086 24575,'210'0'0,"-203"-1"0,1 0 0,-1-1 0,0 0 0,0 0 0,1 0 0,-2-1 0,1 0 0,0 0 0,-1-1 0,12-7 0,18-10 0,-13 7 0,-19 12 0,0-1 0,0 1 0,0 0 0,1-1 0,-1 1 0,1 1 0,-1-1 0,9-1 0,-2 2 0,0 0 0,0-1 0,0 0 0,-1-1 0,1-1 0,-1 0 0,20-9 0,-18 6 0,1 1 0,15-5 0,-14 6 0,22-11 0,14-8 0,2 0 0,-40 17 0,23-7 0,-26 10 0,1 0 0,0 0 0,-1-1 0,16-10 0,0-3 0,-16 12 0,0-1 0,8-7 0,-6 6 0,-1 0 0,1 1 0,16-9 0,-17 10 0,-1 1 0,1-1 0,-2-1 0,1 1 0,9-11 0,-6 7 0,-1-1 0,1 2 0,0-1 0,20-9 0,-17 9 0,1 1 0,20-21 0,-18 16 0,1 0 0,32-19 0,-41 28 0,7-6 0,-11 6 0,2 0 0,-1 1 0,1 0 0,0 0 0,16-4 0,16-6 0,-32 11 0,1 0 0,-1 0 0,1 1 0,0 0 0,12-2 0,77 4 0,-46 1 0,-39 0 0,1 0 0,0 2 0,0 0 0,-1 0 0,1 1 0,13 6 0,-2 0 0,-1 2 0,27 15 0,4 7 0,-51-32 0,-1-1 0,1 1 0,-1-1 0,8 2 0,-7-2 0,-1-1 0,0 1 0,0 1 0,0-1 0,0 0 0,0 1 0,4 2 0,5 4 0,21 11 0,-13-8 0,-15-8 0,0-1 0,0 0 0,0 0 0,7 1 0,-7-2 0,0 1 0,0-1 0,0 1 0,-1-1 0,6 5 0,0-1 0,0 0 0,0-1 0,1 0 0,20 4 0,8 4 0,-24-9 0,0 0 0,0 0 0,0-1 0,0-1 0,0-1 0,24-2 0,2 1 0,30 2 0,67-3 0,-134 1 0,0 1 0,0-1 0,0-1 0,0 1 0,0 0 0,-1-1 0,1 0 0,-1 0 0,1 0 0,-1 0 0,6-6 0,4-3 0,17-22 0,-7 8 0,-7 9 0,0 1 0,24-16 0,-26 22 0,23-11 0,-24 15 0,-1-2 0,0 0 0,13-11 0,-17 14 0,0-1 0,0 0 0,0 1 0,0 1 0,10-4 0,6-3 0,-7 3 0,28-13 0,-39 16 0,0 2 0,1-1 0,0 1 0,7-2 0,-5 2 0,-2 0 0,14-6 0,-12 4 0,0 1 0,18-5 0,-18 6 0,0-1 0,0 0 0,9-4 0,-4 1 0,-1 1 0,1 0 0,1 1 0,-1 1 0,0 0 0,20-2 0,42-9 0,-44 8 0,-20 3 0,1 1 0,19-1 0,237 3 0,-257 1 0,-1 0 0,20 5 0,-19-4 0,0 0 0,14 1 0,60-4 0,37 2 0,-83 7 0,-29-6 0,0 0 0,17 1 0,-14-2 0,-7 0 0,0-1 0,0 0 0,1 0 0,10-3 0,-16 3 0,-1 0 0,0-1 0,1 1 0,-1 0 0,1-1 0,-1 0 0,0 1 0,1-1 0,-1 0 0,0 0 0,1 0 0,-1 0 0,0 0 0,0 0 0,0 0 0,0 0 0,0-1 0,-1 1 0,1 0 0,0-1 0,0 1 0,-1 0 0,1-1 0,0 1 0,-1-1 0,1-2 0,12-101 0,-11-145 0,-4 127 0,2 120 0,0 0 0,0 0 0,1 0 0,-1 0 0,0 0 0,1 0 0,0 0 0,0 1 0,0-1 0,0 0 0,0 0 0,1 0 0,-1 1 0,1-1 0,0 1 0,-1 0 0,1-1 0,0 1 0,0 0 0,0 0 0,1 0 0,-1 0 0,1 0 0,-1 1 0,4-2 0,77-45 0,-13 10 0,-58 32 0,0 0 0,13-4 0,-1 0 0,50-19 0,-54 21 0,22-12 0,-27 12 0,-12 7 0,1 0 0,-2 0 0,1 0 0,0-1 0,0 0 0,3-3 0,0 0 0,0 1 0,0 0 0,12-6 0,-11 6 0,0 1 0,-1-2 0,10-7 0,15-22 0,-20 20 0,26-36 0,-24 31 0,7-2 0,-3 5 0,-6 1 0,-1 1 0,-1-1 0,8-17 0,-2 5 0,-5 10 0,6-13 0,-1 5 0,-13 23 0,0-1 0,0 0 0,0 0 0,-1 1 0,1-1 0,-1-1 0,1 1 0,-1 0 0,1-5 0,1-4 0,-1 0 0,8-16 0,-1 1 0,-5 14 0,-4 9 0,1 1 0,0 0 0,0 0 0,0 0 0,1 0 0,-1 0 0,3-4 0,-3 6 0,0 0 0,-1 1 0,1-1 0,0 0 0,0 0 0,0 1 0,0-1 0,0 1 0,0-1 0,0 1 0,0-1 0,0 1 0,0 0 0,1-1 0,-1 1 0,0 0 0,0 0 0,0 0 0,1 0 0,-1 0 0,0 0 0,0 0 0,0 0 0,0 1 0,2 0 0,8 1 0,-6-1 0,0 0 0,1 0 0,-1 1 0,9 3 0,-13-4 0,1 1 0,0-1 0,-1 0 0,1 0 0,-1 0 0,0 1 0,1-1 0,-1 1 0,0-1 0,1 1 0,-1 0 0,0 0 0,0 0 0,0-1 0,-1 1 0,2 2 0,2 8 0,0-1 0,12 22 0,-13-28 0,0 0 0,1-1 0,-1 1 0,1-1 0,0 0 0,0 0 0,0 0 0,7 5 0,15 11 0,-20-15 0,0 0 0,-1-1 0,11 7 0,25 8 0,-28-14 0,-1 1 0,0 1 0,0-1 0,-1 2 0,22 17 0,0 0 0,1 2 0,70 77 0,-94-92 0,-1-1 0,-1 1 0,0 0 0,9 20 0,-5-10 0,-9-15 0,0 0 0,0 0 0,-1 1 0,3 9 0,-4-9 0,2 1 0,-1-1 0,5 10 0,-4-10 0,0-1 0,-1 0 0,0 1 0,0-1 0,-1 1 0,1 15 0,-2-15 0,1 0 0,0-1 0,0 1 0,1-1 0,0 0 0,0 1 0,4 6 0,2 6 0,0 0 0,8 36 0,3 6 0,-17-54-273,0-1 0,0 1 0,-1-1 0,1 13 0,-2-8-6553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20:08:05.246"/>
    </inkml:context>
    <inkml:brush xml:id="br0">
      <inkml:brushProperty name="width" value="0.05" units="cm"/>
      <inkml:brushProperty name="height" value="0.05" units="cm"/>
      <inkml:brushProperty name="color" value="#E71224"/>
    </inkml:brush>
  </inkml:definitions>
  <inkml:trace contextRef="#ctx0" brushRef="#br0">1 4280 24575,'430'0'0,"-414"-1"0,-1-2 0,0 0 0,0-1 0,-1 0 0,1-1 0,-1-1 0,0 0 0,0-1 0,-1 0 0,23-16 0,38-20 0,-26 15 0,-40 23 0,0-1 0,0 1 0,1 1 0,0-1 0,0 1 0,0 1 0,0 0 0,18-3 0,-4 4 0,-1-1 0,0-1 0,0-1 0,0-1 0,0-1 0,-1-1 0,39-19 0,-34 13 0,0 2 0,32-11 0,-29 13 0,45-24 0,27-14 0,6-3 0,-81 38 0,44-17 0,-50 23 0,0-1 0,0-1 0,-1-1 0,33-22 0,-2-4 0,-31 24 0,0-2 0,16-15 0,-14 12 0,0 1 0,1 1 0,34-18 0,-36 22 0,-1 0 0,1-2 0,-2 0 0,0-1 0,19-19 0,-14 11 0,1 1 0,0 1 0,1 1 0,40-21 0,-33 20 0,-1 0 0,44-40 0,-38 30 0,1 2 0,67-39 0,-85 55 0,15-10 0,-21 12 0,1 0 0,0 2 0,1 0 0,0 0 0,33-10 0,34-9 0,-66 20 0,0 0 0,1 2 0,0 0 0,0 1 0,25-3 0,158 7 0,-95 1 0,-78 1 0,1 1 0,-1 2 0,0 1 0,-1 0 0,1 2 0,28 13 0,-5 0 0,-1 3 0,54 32 0,10 13 0,-107-65 0,0-1 0,1 1 0,-1-2 0,15 4 0,-15-4 0,0-1 0,-1 1 0,1 1 0,-1-1 0,0 1 0,0 0 0,8 5 0,11 10 0,42 21 0,-25-16 0,-32-18 0,0-1 0,0 0 0,0 0 0,15 3 0,-15-5 0,0 1 0,0 0 0,0 0 0,-1 1 0,12 7 0,-1-1 0,1 0 0,0-1 0,0-1 0,43 9 0,17 7 0,-51-17 0,1-1 0,-1-1 0,1-1 0,0-2 0,0-2 0,49-4 0,5 2 0,60 4 0,138-5 0,-275 1 0,0 1 0,0-1 0,0-1 0,0 1 0,0-1 0,0-1 0,-1 0 0,0 0 0,0 0 0,0-1 0,12-10 0,6-8 0,37-44 0,-15 14 0,-14 21 0,1 1 0,48-33 0,-53 46 0,46-22 0,-49 28 0,-1-2 0,-1 0 0,29-22 0,-38 26 0,1 0 0,1 1 0,-1 0 0,1 2 0,21-7 0,10-5 0,-13 4 0,57-27 0,-79 35 0,0 2 0,1-1 0,0 2 0,15-4 0,-12 4 0,-1-1 0,27-11 0,-25 8 0,0 1 0,37-8 0,-36 10 0,0 0 0,-1-1 0,19-9 0,-9 3 0,0 1 0,1 1 0,0 2 0,0 1 0,1 1 0,40-3 0,85-20 0,-90 16 0,-40 7 0,1 2 0,41-3 0,485 8 0,-529 0 0,0 1 0,40 10 0,-38-7 0,1 0 0,27 0 0,123-7 0,76 5 0,-169 12 0,-61-10 0,0-1 0,35 3 0,-28-6 0,-15 1 0,1-2 0,0 0 0,0 0 0,23-5 0,-35 5 0,0-1 0,0 0 0,0 0 0,0 0 0,0 0 0,-1-1 0,1 1 0,0-1 0,0 1 0,-1-1 0,1 0 0,-1 0 0,0 0 0,1-1 0,-1 1 0,0 0 0,0-1 0,-1 0 0,1 1 0,0-1 0,-1 0 0,0 0 0,0 0 0,1 0 0,-2 0 0,2-5 0,26-209 0,-25-296 0,-6 261 0,3 246 0,0 0 0,0 0 0,1 0 0,-1 0 0,1-1 0,1 1 0,-1 1 0,1-1 0,0 0 0,0 0 0,1 1 0,0-1 0,0 1 0,0 0 0,1 0 0,-1 0 0,1 0 0,0 0 0,1 1 0,-1 0 0,1 0 0,0 0 0,0 1 0,0-1 0,6-2 0,161-91 0,-29 19 0,-119 65 0,0 1 0,28-9 0,-3 1 0,104-40 0,-113 43 0,46-24 0,-54 26 0,-26 13 0,1-1 0,-2 1 0,1-1 0,0-1 0,0 1 0,7-7 0,-1 0 0,0 1 0,1 0 0,23-11 0,-22 12 0,0 1 0,0-2 0,19-16 0,30-45 0,-41 42 0,54-76 0,-50 65 0,16-3 0,-7 8 0,-13 5 0,-2-1 0,0-1 0,15-35 0,-6 11 0,-8 20 0,13-27 0,-4 12 0,-26 45 0,0-1 0,0 1 0,0-1 0,-1 0 0,0 0 0,0-1 0,0 1 0,-1-1 0,3-9 0,0-9 0,1 0 0,14-32 0,-1 1 0,-12 29 0,-6 20 0,1 1 0,0-1 0,0 1 0,0 0 0,1 0 0,-1 0 0,6-8 0,-6 12 0,0 0 0,-1 1 0,1-1 0,0 1 0,0-1 0,0 1 0,0 0 0,0 0 0,0 0 0,1 0 0,-1 0 0,0 0 0,0 1 0,1-1 0,-1 1 0,0-1 0,1 1 0,-1 0 0,1 0 0,-1 0 0,0 0 0,1 1 0,-1-1 0,0 1 0,5 1 0,15 2 0,-11-2 0,-1 0 0,1 1 0,0 0 0,17 8 0,-25-9 0,1 1 0,-1-1 0,0 1 0,1-1 0,-1 1 0,-1 0 0,1 0 0,0 0 0,-1 0 0,1 1 0,-1-1 0,0 1 0,0 0 0,0-1 0,-1 1 0,2 5 0,5 15 0,2-1 0,23 44 0,-27-57 0,0 0 0,1-1 0,0 1 0,1-2 0,0 1 0,0-1 0,1 0 0,14 10 0,30 24 0,-42-32 0,1 0 0,0-1 0,21 13 0,50 17 0,-57-28 0,-1 1 0,0 1 0,0 1 0,-2 1 0,44 36 0,0 1 0,4 3 0,142 160 0,-193-192 0,-2 0 0,-1 2 0,-1 0 0,20 41 0,-12-22 0,-18-30 0,0 1 0,0 0 0,-1 0 0,4 21 0,-6-19 0,2 0 0,0 0 0,10 21 0,-9-23 0,-1 0 0,0 0 0,-1 1 0,0-1 0,-2 1 0,2 31 0,-3-31 0,0 0 0,1-1 0,1 1 0,0-1 0,1 0 0,1 0 0,6 15 0,7 10 0,-3 1 0,19 75 0,4 11 0,-34-112-273,0 0 0,0 1 0,-2 0 0,2 24 0,-3-15-6553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20:09:31.345"/>
    </inkml:context>
    <inkml:brush xml:id="br0">
      <inkml:brushProperty name="width" value="0.05" units="cm"/>
      <inkml:brushProperty name="height" value="0.05" units="cm"/>
      <inkml:brushProperty name="color" value="#E71224"/>
    </inkml:brush>
  </inkml:definitions>
  <inkml:trace contextRef="#ctx0" brushRef="#br0">1 2601 24575,'0'-3'0,"1"0"0,0 0 0,0 0 0,0 0 0,1 0 0,-1 0 0,1 0 0,-1 0 0,1 1 0,0-1 0,0 1 0,0-1 0,1 1 0,4-4 0,36-28 0,29-24 0,-55 42 0,2 1 0,30-20 0,133-91 0,-113 75 0,-16 6 0,10-8 0,-44 40 0,34-32 0,-37 30 0,0 0 0,32-20 0,58-39 0,-51 33 0,-30 21 0,41-42 0,-47 42 0,2 0 0,42-30 0,-10 15 0,16-11 0,96-46 0,70-40 0,-167 91 0,-34 23 0,52-41 0,-71 49 0,0 1 0,1 0 0,26-11 0,11-6 0,13-11 0,120-71 0,-111 67 0,-57 32 0,0 0 0,0-1 0,-1-1 0,29-24 0,-33 25 0,1-1 0,0 2 0,1 0 0,0 1 0,0 1 0,32-11 0,-27 10 0,0 0 0,0-1 0,29-19 0,66-41 0,-37 24 0,-39 23 0,144-99 0,-149 104 0,-27 15 0,-1-1 0,0 1 0,0-1 0,-1-1 0,1 1 0,5-6 0,10-7 0,1 0 0,1 2 0,0 0 0,32-13 0,-27 14 0,-1-1 0,43-31 0,-41 26 0,1 0 0,1 2 0,47-19 0,-46 23 0,-1-2 0,0-1 0,44-32 0,-60 37 0,2 1 0,-1 1 0,22-9 0,16-9 0,99-64 0,-110 73-1365,-22 13-5461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20:09:35.411"/>
    </inkml:context>
    <inkml:brush xml:id="br0">
      <inkml:brushProperty name="width" value="0.05" units="cm"/>
      <inkml:brushProperty name="height" value="0.05" units="cm"/>
      <inkml:brushProperty name="color" value="#E71224"/>
    </inkml:brush>
  </inkml:definitions>
  <inkml:trace contextRef="#ctx0" brushRef="#br0">2744 0 24575,'-5'0'0,"-159"5"0,138-2 0,0 1 0,1 1 0,-1 2 0,-30 11 0,37-12 0,-1-1 0,-1-1 0,1 0 0,-21 0 0,21-2 0,0 0 0,0 1 0,1 1 0,-30 11 0,-66 23 0,73-26 0,-50 22 0,-68 26 0,18-8 0,-3 7 1,-126 58-686,106-49 528,97-43 178,-51 20-21,-97 39 0,35 1 820,133-63-820,34-14 0,0-1 0,0-1 0,-23 6 0,16-5 0,0 1 0,0 0 0,-21 14 0,-2-1 0,-78 41 0,84-40-1365,24-10-5461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20:09:36.778"/>
    </inkml:context>
    <inkml:brush xml:id="br0">
      <inkml:brushProperty name="width" value="0.05" units="cm"/>
      <inkml:brushProperty name="height" value="0.05" units="cm"/>
      <inkml:brushProperty name="color" value="#E71224"/>
    </inkml:brush>
  </inkml:definitions>
  <inkml:trace contextRef="#ctx0" brushRef="#br0">0 1 24575,'431'0'0,"-409"1"0,0 1 0,43 10 0,-41-6 0,0-2 0,32 2 0,48-5 0,-61-3 0,0 3 0,0 1 0,73 14 0,-76-7 0,121 26 0,-143-31 29,-1 0 0,0 2 0,23 9 0,-25-8-399,1-1 0,-1-1-1,33 7 1,-25-10-6456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20:09:38.192"/>
    </inkml:context>
    <inkml:brush xml:id="br0">
      <inkml:brushProperty name="width" value="0.05" units="cm"/>
      <inkml:brushProperty name="height" value="0.05" units="cm"/>
      <inkml:brushProperty name="color" value="#E71224"/>
    </inkml:brush>
  </inkml:definitions>
  <inkml:trace contextRef="#ctx0" brushRef="#br0">1 1 24575,'15'-1'0,"-1"1"0,1 1 0,0 0 0,-1 1 0,1 1 0,-1 0 0,0 1 0,0 1 0,0 0 0,-1 1 0,0 0 0,0 1 0,18 12 0,129 98 0,-43-19 0,1 7 0,35 27 0,-128-113-341,-1 0 0,0 2-1,37 42 1,-50-48-6485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82E2E-35E1-405D-8559-FEAA71312A05}" type="datetimeFigureOut">
              <a:rPr lang="en-US" smtClean="0"/>
              <a:t>08-Jul-24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1C5C0-3326-43A0-99D8-D97DF799AFE1}" type="slidenum">
              <a:rPr lang="en-US" smtClean="0"/>
              <a:t>‹#›</a:t>
            </a:fld>
            <a:endParaRPr lang="en-US"/>
          </a:p>
        </p:txBody>
      </p:sp>
    </p:spTree>
    <p:extLst>
      <p:ext uri="{BB962C8B-B14F-4D97-AF65-F5344CB8AC3E}">
        <p14:creationId xmlns:p14="http://schemas.microsoft.com/office/powerpoint/2010/main" val="1116133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2EE834-21A7-4B8A-B45A-3752F39F4747}" type="slidenum">
              <a:rPr lang="en-US" smtClean="0"/>
              <a:t>1</a:t>
            </a:fld>
            <a:endParaRPr lang="en-US"/>
          </a:p>
        </p:txBody>
      </p:sp>
    </p:spTree>
    <p:extLst>
      <p:ext uri="{BB962C8B-B14F-4D97-AF65-F5344CB8AC3E}">
        <p14:creationId xmlns:p14="http://schemas.microsoft.com/office/powerpoint/2010/main" val="3957854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2EE834-21A7-4B8A-B45A-3752F39F4747}" type="slidenum">
              <a:rPr lang="en-US" smtClean="0"/>
              <a:t>11</a:t>
            </a:fld>
            <a:endParaRPr lang="en-US"/>
          </a:p>
        </p:txBody>
      </p:sp>
    </p:spTree>
    <p:extLst>
      <p:ext uri="{BB962C8B-B14F-4D97-AF65-F5344CB8AC3E}">
        <p14:creationId xmlns:p14="http://schemas.microsoft.com/office/powerpoint/2010/main" val="2083844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5FDDD2-7D0B-4F28-9387-03082E62BAE2}" type="slidenum">
              <a:rPr lang="en-US" smtClean="0"/>
              <a:t>21</a:t>
            </a:fld>
            <a:endParaRPr lang="en-US"/>
          </a:p>
        </p:txBody>
      </p:sp>
    </p:spTree>
    <p:extLst>
      <p:ext uri="{BB962C8B-B14F-4D97-AF65-F5344CB8AC3E}">
        <p14:creationId xmlns:p14="http://schemas.microsoft.com/office/powerpoint/2010/main" val="3840556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2EE834-21A7-4B8A-B45A-3752F39F4747}" type="slidenum">
              <a:rPr lang="en-US" smtClean="0"/>
              <a:t>24</a:t>
            </a:fld>
            <a:endParaRPr lang="en-US"/>
          </a:p>
        </p:txBody>
      </p:sp>
    </p:spTree>
    <p:extLst>
      <p:ext uri="{BB962C8B-B14F-4D97-AF65-F5344CB8AC3E}">
        <p14:creationId xmlns:p14="http://schemas.microsoft.com/office/powerpoint/2010/main" val="3113118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2EE834-21A7-4B8A-B45A-3752F39F4747}" type="slidenum">
              <a:rPr lang="en-US" smtClean="0"/>
              <a:t>41</a:t>
            </a:fld>
            <a:endParaRPr lang="en-US"/>
          </a:p>
        </p:txBody>
      </p:sp>
    </p:spTree>
    <p:extLst>
      <p:ext uri="{BB962C8B-B14F-4D97-AF65-F5344CB8AC3E}">
        <p14:creationId xmlns:p14="http://schemas.microsoft.com/office/powerpoint/2010/main" val="3131387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2EE834-21A7-4B8A-B45A-3752F39F4747}" type="slidenum">
              <a:rPr lang="en-US" smtClean="0"/>
              <a:t>48</a:t>
            </a:fld>
            <a:endParaRPr lang="en-US"/>
          </a:p>
        </p:txBody>
      </p:sp>
    </p:spTree>
    <p:extLst>
      <p:ext uri="{BB962C8B-B14F-4D97-AF65-F5344CB8AC3E}">
        <p14:creationId xmlns:p14="http://schemas.microsoft.com/office/powerpoint/2010/main" val="3718421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2EE834-21A7-4B8A-B45A-3752F39F4747}" type="slidenum">
              <a:rPr lang="en-US" smtClean="0"/>
              <a:t>50</a:t>
            </a:fld>
            <a:endParaRPr lang="en-US"/>
          </a:p>
        </p:txBody>
      </p:sp>
    </p:spTree>
    <p:extLst>
      <p:ext uri="{BB962C8B-B14F-4D97-AF65-F5344CB8AC3E}">
        <p14:creationId xmlns:p14="http://schemas.microsoft.com/office/powerpoint/2010/main" val="3280114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5FDDD2-7D0B-4F28-9387-03082E62BAE2}" type="slidenum">
              <a:rPr lang="en-US" smtClean="0"/>
              <a:t>64</a:t>
            </a:fld>
            <a:endParaRPr lang="en-US"/>
          </a:p>
        </p:txBody>
      </p:sp>
    </p:spTree>
    <p:extLst>
      <p:ext uri="{BB962C8B-B14F-4D97-AF65-F5344CB8AC3E}">
        <p14:creationId xmlns:p14="http://schemas.microsoft.com/office/powerpoint/2010/main" val="2015680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748843"/>
            <a:ext cx="9144000" cy="830997"/>
          </a:xfrm>
          <a:blipFill>
            <a:blip r:embed="rId3">
              <a:extLst>
                <a:ext uri="{28A0092B-C50C-407E-A947-70E740481C1C}">
                  <a14:useLocalDpi xmlns:a14="http://schemas.microsoft.com/office/drawing/2010/main" val="0"/>
                </a:ext>
              </a:extLst>
            </a:blip>
            <a:srcRect/>
            <a:stretch>
              <a:fillRect t="-2114" b="1798"/>
            </a:stretch>
          </a:blipFill>
        </p:spPr>
        <p:txBody>
          <a:bodyPr wrap="square" tIns="182880" bIns="36576" anchor="b">
            <a:spAutoFit/>
          </a:bodyPr>
          <a:lstStyle>
            <a:lvl1pPr algn="l">
              <a:defRPr sz="4400" b="1" cap="all" spc="300" baseline="0">
                <a:latin typeface="Franklin Gothic Demi" panose="020B0703020102020204" pitchFamily="34" charset="0"/>
              </a:defRPr>
            </a:lvl1pPr>
          </a:lstStyle>
          <a:p>
            <a:r>
              <a:rPr lang="en-US"/>
              <a:t>CLICK TO INSERT TITLE</a:t>
            </a:r>
          </a:p>
        </p:txBody>
      </p:sp>
      <p:sp>
        <p:nvSpPr>
          <p:cNvPr id="3" name="Subtitle 2"/>
          <p:cNvSpPr>
            <a:spLocks noGrp="1"/>
          </p:cNvSpPr>
          <p:nvPr>
            <p:ph type="subTitle" idx="1"/>
          </p:nvPr>
        </p:nvSpPr>
        <p:spPr>
          <a:xfrm>
            <a:off x="1524000" y="3630913"/>
            <a:ext cx="9144000" cy="1655762"/>
          </a:xfrm>
        </p:spPr>
        <p:txBody>
          <a:bodyPr/>
          <a:lstStyle>
            <a:lvl1pPr marL="0" indent="0" algn="l">
              <a:lnSpc>
                <a:spcPct val="100000"/>
              </a:lnSpc>
              <a:buNone/>
              <a:defRPr sz="2400" b="0" cap="none" baseline="0">
                <a:latin typeface="Franklin Gothic Book" panose="020B05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Date Placeholder 3"/>
          <p:cNvSpPr>
            <a:spLocks noGrp="1"/>
          </p:cNvSpPr>
          <p:nvPr>
            <p:ph type="dt" sz="half" idx="2"/>
          </p:nvPr>
        </p:nvSpPr>
        <p:spPr>
          <a:xfrm>
            <a:off x="838200" y="6632345"/>
            <a:ext cx="2743200" cy="225244"/>
          </a:xfrm>
          <a:prstGeom prst="rect">
            <a:avLst/>
          </a:prstGeom>
        </p:spPr>
        <p:txBody>
          <a:bodyPr vert="horz" lIns="91440" tIns="45720" rIns="91440" bIns="45720" rtlCol="0" anchor="ctr"/>
          <a:lstStyle>
            <a:lvl1pPr algn="l">
              <a:defRPr sz="1200">
                <a:solidFill>
                  <a:schemeClr val="tx1">
                    <a:tint val="75000"/>
                  </a:schemeClr>
                </a:solidFill>
                <a:latin typeface="Franklin Gothic Book" panose="020B0503020102020204" pitchFamily="34" charset="0"/>
              </a:defRPr>
            </a:lvl1pPr>
          </a:lstStyle>
          <a:p>
            <a:fld id="{EB4BCB47-B800-4C22-ABFA-201A11650DD7}" type="datetimeFigureOut">
              <a:rPr lang="en-US" smtClean="0"/>
              <a:t>08-Jul-24</a:t>
            </a:fld>
            <a:endParaRPr lang="en-US"/>
          </a:p>
        </p:txBody>
      </p:sp>
      <p:sp>
        <p:nvSpPr>
          <p:cNvPr id="11" name="Footer Placeholder 4"/>
          <p:cNvSpPr>
            <a:spLocks noGrp="1"/>
          </p:cNvSpPr>
          <p:nvPr>
            <p:ph type="ftr" sz="quarter" idx="3"/>
          </p:nvPr>
        </p:nvSpPr>
        <p:spPr>
          <a:xfrm>
            <a:off x="4038600" y="6632345"/>
            <a:ext cx="4114800" cy="225244"/>
          </a:xfrm>
          <a:prstGeom prst="rect">
            <a:avLst/>
          </a:prstGeom>
        </p:spPr>
        <p:txBody>
          <a:bodyPr vert="horz" lIns="91440" tIns="45720" rIns="91440" bIns="45720" rtlCol="0" anchor="ctr"/>
          <a:lstStyle>
            <a:lvl1pPr algn="ctr">
              <a:defRPr sz="1200">
                <a:solidFill>
                  <a:schemeClr val="tx1">
                    <a:tint val="75000"/>
                  </a:schemeClr>
                </a:solidFill>
                <a:latin typeface="Franklin Gothic Book" panose="020B0503020102020204" pitchFamily="34" charset="0"/>
              </a:defRPr>
            </a:lvl1pPr>
          </a:lstStyle>
          <a:p>
            <a:endParaRPr lang="en-US"/>
          </a:p>
        </p:txBody>
      </p:sp>
      <p:sp>
        <p:nvSpPr>
          <p:cNvPr id="12" name="Slide Number Placeholder 5"/>
          <p:cNvSpPr>
            <a:spLocks noGrp="1"/>
          </p:cNvSpPr>
          <p:nvPr>
            <p:ph type="sldNum" sz="quarter" idx="4"/>
          </p:nvPr>
        </p:nvSpPr>
        <p:spPr>
          <a:xfrm>
            <a:off x="8610600" y="6632345"/>
            <a:ext cx="2743200" cy="225244"/>
          </a:xfrm>
          <a:prstGeom prst="rect">
            <a:avLst/>
          </a:prstGeom>
        </p:spPr>
        <p:txBody>
          <a:bodyPr vert="horz" lIns="91440" tIns="45720" rIns="91440" bIns="45720" rtlCol="0" anchor="ctr"/>
          <a:lstStyle>
            <a:lvl1pPr algn="r">
              <a:defRPr sz="1200">
                <a:solidFill>
                  <a:schemeClr val="tx1">
                    <a:tint val="75000"/>
                  </a:schemeClr>
                </a:solidFill>
                <a:latin typeface="Franklin Gothic Book" panose="020B0503020102020204" pitchFamily="34" charset="0"/>
              </a:defRPr>
            </a:lvl1pPr>
          </a:lstStyle>
          <a:p>
            <a:fld id="{F9E3A80A-F3C5-4180-A43E-FAA3B294D857}" type="slidenum">
              <a:rPr lang="en-US" smtClean="0"/>
              <a:t>‹#›</a:t>
            </a:fld>
            <a:endParaRPr lang="en-US"/>
          </a:p>
        </p:txBody>
      </p:sp>
      <p:sp>
        <p:nvSpPr>
          <p:cNvPr id="4" name="hcSlideMaster.Title SlideHeader">
            <a:extLst>
              <a:ext uri="{FF2B5EF4-FFF2-40B4-BE49-F238E27FC236}">
                <a16:creationId xmlns:a16="http://schemas.microsoft.com/office/drawing/2014/main" id="{B693E662-253C-CCD4-53C6-5A2FFD2FD002}"/>
              </a:ext>
            </a:extLst>
          </p:cNvPr>
          <p:cNvSpPr txBox="1"/>
          <p:nvPr userDrawn="1"/>
        </p:nvSpPr>
        <p:spPr>
          <a:xfrm>
            <a:off x="0" y="0"/>
            <a:ext cx="12192000" cy="369332"/>
          </a:xfrm>
          <a:prstGeom prst="rect">
            <a:avLst/>
          </a:prstGeom>
          <a:noFill/>
        </p:spPr>
        <p:txBody>
          <a:bodyPr vert="horz" rtlCol="0">
            <a:spAutoFit/>
          </a:bodyPr>
          <a:lstStyle/>
          <a:p>
            <a:endParaRPr lang="en-US"/>
          </a:p>
        </p:txBody>
      </p:sp>
      <p:sp>
        <p:nvSpPr>
          <p:cNvPr id="5" name="fcSlideMaster.Title SlideFooter">
            <a:extLst>
              <a:ext uri="{FF2B5EF4-FFF2-40B4-BE49-F238E27FC236}">
                <a16:creationId xmlns:a16="http://schemas.microsoft.com/office/drawing/2014/main" id="{2B37C3B1-8B97-7659-BA37-6BAEFEBB85A5}"/>
              </a:ext>
            </a:extLst>
          </p:cNvPr>
          <p:cNvSpPr txBox="1"/>
          <p:nvPr userDrawn="1"/>
        </p:nvSpPr>
        <p:spPr>
          <a:xfrm>
            <a:off x="0" y="652018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32175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038600" y="1051560"/>
            <a:ext cx="7316788" cy="4791456"/>
          </a:xfrm>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p:txBody>
          <a:bodyPr/>
          <a:lstStyle>
            <a:lvl1pPr>
              <a:defRPr>
                <a:latin typeface="Franklin Gothic Book" panose="020B0503020102020204" pitchFamily="34" charset="0"/>
              </a:defRPr>
            </a:lvl1pPr>
          </a:lstStyle>
          <a:p>
            <a:fld id="{EB4BCB47-B800-4C22-ABFA-201A11650DD7}" type="datetimeFigureOut">
              <a:rPr lang="en-US" smtClean="0"/>
              <a:t>08-Jul-24</a:t>
            </a:fld>
            <a:endParaRPr lang="en-US"/>
          </a:p>
        </p:txBody>
      </p:sp>
      <p:sp>
        <p:nvSpPr>
          <p:cNvPr id="6" name="Footer Placeholder 5"/>
          <p:cNvSpPr>
            <a:spLocks noGrp="1"/>
          </p:cNvSpPr>
          <p:nvPr>
            <p:ph type="ftr" sz="quarter" idx="11"/>
          </p:nvPr>
        </p:nvSpPr>
        <p:spPr/>
        <p:txBody>
          <a:bodyPr/>
          <a:lstStyle>
            <a:lvl1pPr>
              <a:defRPr>
                <a:latin typeface="Franklin Gothic Book" panose="020B0503020102020204"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Franklin Gothic Book" panose="020B0503020102020204" pitchFamily="34" charset="0"/>
              </a:defRPr>
            </a:lvl1pPr>
          </a:lstStyle>
          <a:p>
            <a:fld id="{F9E3A80A-F3C5-4180-A43E-FAA3B294D857}" type="slidenum">
              <a:rPr lang="en-US" smtClean="0"/>
              <a:t>‹#›</a:t>
            </a:fld>
            <a:endParaRPr lang="en-US"/>
          </a:p>
        </p:txBody>
      </p:sp>
      <p:sp>
        <p:nvSpPr>
          <p:cNvPr id="10" name="Text Placeholder 3"/>
          <p:cNvSpPr>
            <a:spLocks noGrp="1"/>
          </p:cNvSpPr>
          <p:nvPr>
            <p:ph type="body" sz="half" idx="2"/>
          </p:nvPr>
        </p:nvSpPr>
        <p:spPr>
          <a:xfrm>
            <a:off x="839789" y="2057400"/>
            <a:ext cx="2920842" cy="3811588"/>
          </a:xfrm>
        </p:spPr>
        <p:txBody>
          <a:bodyPr anchor="b"/>
          <a:lstStyle>
            <a:lvl1pPr marL="0" indent="0" algn="r">
              <a:lnSpc>
                <a:spcPct val="100000"/>
              </a:lnSpc>
              <a:buNone/>
              <a:defRPr lang="en-US" smtClean="0">
                <a:latin typeface="Franklin Gothic Book" panose="020B05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itle Placeholder 1"/>
          <p:cNvSpPr>
            <a:spLocks noGrp="1"/>
          </p:cNvSpPr>
          <p:nvPr>
            <p:ph type="title"/>
          </p:nvPr>
        </p:nvSpPr>
        <p:spPr>
          <a:xfrm>
            <a:off x="643612" y="83927"/>
            <a:ext cx="11376107" cy="781877"/>
          </a:xfrm>
          <a:prstGeom prst="rect">
            <a:avLst/>
          </a:prstGeom>
        </p:spPr>
        <p:txBody>
          <a:bodyPr vert="horz" lIns="91440" tIns="45720" rIns="91440" bIns="45720" rtlCol="0" anchor="b" anchorCtr="0">
            <a:normAutofit/>
          </a:bodyPr>
          <a:lstStyle/>
          <a:p>
            <a:r>
              <a:rPr lang="en-US"/>
              <a:t>Click to edit Master title style</a:t>
            </a:r>
          </a:p>
        </p:txBody>
      </p:sp>
      <p:sp>
        <p:nvSpPr>
          <p:cNvPr id="2" name="hcSlideMaster.Picture with CaptionHeader">
            <a:extLst>
              <a:ext uri="{FF2B5EF4-FFF2-40B4-BE49-F238E27FC236}">
                <a16:creationId xmlns:a16="http://schemas.microsoft.com/office/drawing/2014/main" id="{5EBBD638-996E-22B6-3284-EFBD425F8233}"/>
              </a:ext>
            </a:extLst>
          </p:cNvPr>
          <p:cNvSpPr txBox="1"/>
          <p:nvPr userDrawn="1"/>
        </p:nvSpPr>
        <p:spPr>
          <a:xfrm>
            <a:off x="0" y="0"/>
            <a:ext cx="12192000" cy="369332"/>
          </a:xfrm>
          <a:prstGeom prst="rect">
            <a:avLst/>
          </a:prstGeom>
          <a:noFill/>
        </p:spPr>
        <p:txBody>
          <a:bodyPr vert="horz" rtlCol="0">
            <a:spAutoFit/>
          </a:bodyPr>
          <a:lstStyle/>
          <a:p>
            <a:endParaRPr lang="en-US"/>
          </a:p>
        </p:txBody>
      </p:sp>
      <p:sp>
        <p:nvSpPr>
          <p:cNvPr id="4" name="fcSlideMaster.Picture with CaptionFooter">
            <a:extLst>
              <a:ext uri="{FF2B5EF4-FFF2-40B4-BE49-F238E27FC236}">
                <a16:creationId xmlns:a16="http://schemas.microsoft.com/office/drawing/2014/main" id="{DD782135-05BE-0F1F-A6E0-74F8D95F7F8A}"/>
              </a:ext>
            </a:extLst>
          </p:cNvPr>
          <p:cNvSpPr txBox="1"/>
          <p:nvPr userDrawn="1"/>
        </p:nvSpPr>
        <p:spPr>
          <a:xfrm>
            <a:off x="0" y="652018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06468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4BCB47-B800-4C22-ABFA-201A11650DD7}" type="datetimeFigureOut">
              <a:rPr lang="en-US" smtClean="0"/>
              <a:t>08-Jul-24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E3A80A-F3C5-4180-A43E-FAA3B294D857}" type="slidenum">
              <a:rPr lang="en-US" smtClean="0"/>
              <a:t>‹#›</a:t>
            </a:fld>
            <a:endParaRPr lang="en-US"/>
          </a:p>
        </p:txBody>
      </p:sp>
      <p:sp>
        <p:nvSpPr>
          <p:cNvPr id="6" name="Content Placeholder 2"/>
          <p:cNvSpPr>
            <a:spLocks noGrp="1"/>
          </p:cNvSpPr>
          <p:nvPr>
            <p:ph idx="1"/>
          </p:nvPr>
        </p:nvSpPr>
        <p:spPr>
          <a:xfrm>
            <a:off x="643612" y="1095513"/>
            <a:ext cx="11125055" cy="5081450"/>
          </a:xfrm>
        </p:spPr>
        <p:txBody>
          <a:bodyPr>
            <a:normAutofit/>
          </a:bodyPr>
          <a:lstStyle>
            <a:lvl1pPr>
              <a:lnSpc>
                <a:spcPct val="100000"/>
              </a:lnSpc>
              <a:defRPr sz="2000" cap="none" baseline="0">
                <a:latin typeface="Franklin Gothic Book" panose="020B0503020102020204" pitchFamily="34" charset="0"/>
              </a:defRPr>
            </a:lvl1pPr>
            <a:lvl2pPr>
              <a:lnSpc>
                <a:spcPct val="100000"/>
              </a:lnSpc>
              <a:defRPr sz="2000">
                <a:latin typeface="Franklin Gothic Book" panose="020B0503020102020204" pitchFamily="34" charset="0"/>
              </a:defRPr>
            </a:lvl2pPr>
            <a:lvl3pPr>
              <a:lnSpc>
                <a:spcPct val="100000"/>
              </a:lnSpc>
              <a:defRPr sz="1800">
                <a:latin typeface="Franklin Gothic Book" panose="020B0503020102020204" pitchFamily="34" charset="0"/>
              </a:defRPr>
            </a:lvl3pPr>
            <a:lvl4pPr>
              <a:lnSpc>
                <a:spcPct val="100000"/>
              </a:lnSpc>
              <a:defRPr sz="1600">
                <a:latin typeface="Franklin Gothic Book" panose="020B0503020102020204" pitchFamily="34" charset="0"/>
              </a:defRPr>
            </a:lvl4pPr>
            <a:lvl5pPr>
              <a:lnSpc>
                <a:spcPct val="100000"/>
              </a:lnSpc>
              <a:defRPr sz="1600">
                <a:latin typeface="Franklin Gothic Book" panose="020B05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hcSlideMaster.Title and ContentHeader">
            <a:extLst>
              <a:ext uri="{FF2B5EF4-FFF2-40B4-BE49-F238E27FC236}">
                <a16:creationId xmlns:a16="http://schemas.microsoft.com/office/drawing/2014/main" id="{CBF0A10F-14E2-3475-B008-DAC5FB007D60}"/>
              </a:ext>
            </a:extLst>
          </p:cNvPr>
          <p:cNvSpPr txBox="1"/>
          <p:nvPr userDrawn="1"/>
        </p:nvSpPr>
        <p:spPr>
          <a:xfrm>
            <a:off x="0" y="0"/>
            <a:ext cx="12192000" cy="369332"/>
          </a:xfrm>
          <a:prstGeom prst="rect">
            <a:avLst/>
          </a:prstGeom>
          <a:noFill/>
        </p:spPr>
        <p:txBody>
          <a:bodyPr vert="horz" rtlCol="0">
            <a:spAutoFit/>
          </a:bodyPr>
          <a:lstStyle/>
          <a:p>
            <a:endParaRPr lang="en-US"/>
          </a:p>
        </p:txBody>
      </p:sp>
      <p:sp>
        <p:nvSpPr>
          <p:cNvPr id="8" name="fcSlideMaster.Title and ContentFooter">
            <a:extLst>
              <a:ext uri="{FF2B5EF4-FFF2-40B4-BE49-F238E27FC236}">
                <a16:creationId xmlns:a16="http://schemas.microsoft.com/office/drawing/2014/main" id="{ED4BE26B-F72C-AAC2-3C62-1F51B7538ABD}"/>
              </a:ext>
            </a:extLst>
          </p:cNvPr>
          <p:cNvSpPr txBox="1"/>
          <p:nvPr userDrawn="1"/>
        </p:nvSpPr>
        <p:spPr>
          <a:xfrm>
            <a:off x="0" y="652018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931834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838200" y="6632345"/>
            <a:ext cx="2743200" cy="225244"/>
          </a:xfrm>
          <a:prstGeom prst="rect">
            <a:avLst/>
          </a:prstGeom>
        </p:spPr>
        <p:txBody>
          <a:bodyPr vert="horz" lIns="91440" tIns="45720" rIns="91440" bIns="45720" rtlCol="0" anchor="ctr"/>
          <a:lstStyle>
            <a:lvl1pPr algn="l">
              <a:defRPr sz="1200">
                <a:solidFill>
                  <a:schemeClr val="tx1">
                    <a:tint val="75000"/>
                  </a:schemeClr>
                </a:solidFill>
                <a:latin typeface="Franklin Gothic Book" panose="020B0503020102020204" pitchFamily="34" charset="0"/>
              </a:defRPr>
            </a:lvl1pPr>
          </a:lstStyle>
          <a:p>
            <a:fld id="{EB4BCB47-B800-4C22-ABFA-201A11650DD7}" type="datetimeFigureOut">
              <a:rPr lang="en-US" smtClean="0"/>
              <a:t>08-Jul-24</a:t>
            </a:fld>
            <a:endParaRPr lang="en-US"/>
          </a:p>
        </p:txBody>
      </p:sp>
      <p:sp>
        <p:nvSpPr>
          <p:cNvPr id="11" name="Footer Placeholder 4"/>
          <p:cNvSpPr>
            <a:spLocks noGrp="1"/>
          </p:cNvSpPr>
          <p:nvPr>
            <p:ph type="ftr" sz="quarter" idx="3"/>
          </p:nvPr>
        </p:nvSpPr>
        <p:spPr>
          <a:xfrm>
            <a:off x="4038600" y="6632345"/>
            <a:ext cx="4114800" cy="225244"/>
          </a:xfrm>
          <a:prstGeom prst="rect">
            <a:avLst/>
          </a:prstGeom>
        </p:spPr>
        <p:txBody>
          <a:bodyPr vert="horz" lIns="91440" tIns="45720" rIns="91440" bIns="45720" rtlCol="0" anchor="ctr"/>
          <a:lstStyle>
            <a:lvl1pPr algn="ctr">
              <a:defRPr sz="1200">
                <a:solidFill>
                  <a:schemeClr val="tx1">
                    <a:tint val="75000"/>
                  </a:schemeClr>
                </a:solidFill>
                <a:latin typeface="Franklin Gothic Book" panose="020B0503020102020204" pitchFamily="34" charset="0"/>
              </a:defRPr>
            </a:lvl1pPr>
          </a:lstStyle>
          <a:p>
            <a:endParaRPr lang="en-US"/>
          </a:p>
        </p:txBody>
      </p:sp>
      <p:sp>
        <p:nvSpPr>
          <p:cNvPr id="12" name="Slide Number Placeholder 5"/>
          <p:cNvSpPr>
            <a:spLocks noGrp="1"/>
          </p:cNvSpPr>
          <p:nvPr>
            <p:ph type="sldNum" sz="quarter" idx="4"/>
          </p:nvPr>
        </p:nvSpPr>
        <p:spPr>
          <a:xfrm>
            <a:off x="8610600" y="6632345"/>
            <a:ext cx="2743200" cy="225244"/>
          </a:xfrm>
          <a:prstGeom prst="rect">
            <a:avLst/>
          </a:prstGeom>
        </p:spPr>
        <p:txBody>
          <a:bodyPr vert="horz" lIns="91440" tIns="45720" rIns="91440" bIns="45720" rtlCol="0" anchor="ctr"/>
          <a:lstStyle>
            <a:lvl1pPr algn="r">
              <a:defRPr sz="1200">
                <a:solidFill>
                  <a:schemeClr val="tx1">
                    <a:tint val="75000"/>
                  </a:schemeClr>
                </a:solidFill>
                <a:latin typeface="Franklin Gothic Book" panose="020B0503020102020204" pitchFamily="34" charset="0"/>
              </a:defRPr>
            </a:lvl1pPr>
          </a:lstStyle>
          <a:p>
            <a:fld id="{F9E3A80A-F3C5-4180-A43E-FAA3B294D857}" type="slidenum">
              <a:rPr lang="en-US" smtClean="0"/>
              <a:t>‹#›</a:t>
            </a:fld>
            <a:endParaRPr lang="en-US"/>
          </a:p>
        </p:txBody>
      </p:sp>
      <p:sp>
        <p:nvSpPr>
          <p:cNvPr id="10" name="Title 1"/>
          <p:cNvSpPr>
            <a:spLocks noGrp="1"/>
          </p:cNvSpPr>
          <p:nvPr>
            <p:ph type="title" hasCustomPrompt="1"/>
          </p:nvPr>
        </p:nvSpPr>
        <p:spPr>
          <a:xfrm>
            <a:off x="0" y="2600578"/>
            <a:ext cx="12191999" cy="1071062"/>
          </a:xfrm>
          <a:solidFill>
            <a:srgbClr val="1E407C"/>
          </a:solidFill>
        </p:spPr>
        <p:txBody>
          <a:bodyPr wrap="square" lIns="182880" tIns="274320" rIns="182880" bIns="182880" anchor="ctr" anchorCtr="1">
            <a:spAutoFit/>
          </a:bodyPr>
          <a:lstStyle>
            <a:lvl1pPr algn="ctr">
              <a:defRPr sz="4400" cap="all" spc="300" baseline="0">
                <a:solidFill>
                  <a:schemeClr val="bg1"/>
                </a:solidFill>
                <a:latin typeface="Franklin Gothic Demi" panose="020B0703020102020204" pitchFamily="34" charset="0"/>
              </a:defRPr>
            </a:lvl1pPr>
          </a:lstStyle>
          <a:p>
            <a:r>
              <a:rPr lang="en-US"/>
              <a:t>CLICK TO ADD SECTION TITLE</a:t>
            </a:r>
          </a:p>
        </p:txBody>
      </p:sp>
      <p:sp>
        <p:nvSpPr>
          <p:cNvPr id="13" name="Text Placeholder 2"/>
          <p:cNvSpPr>
            <a:spLocks noGrp="1"/>
          </p:cNvSpPr>
          <p:nvPr>
            <p:ph type="body" idx="1"/>
          </p:nvPr>
        </p:nvSpPr>
        <p:spPr>
          <a:xfrm>
            <a:off x="831850" y="4589463"/>
            <a:ext cx="10515600" cy="1500187"/>
          </a:xfrm>
        </p:spPr>
        <p:txBody>
          <a:bodyPr/>
          <a:lstStyle>
            <a:lvl1pPr marL="0" indent="0">
              <a:buNone/>
              <a:defRPr sz="2400" b="0" cap="none" baseline="0">
                <a:solidFill>
                  <a:schemeClr val="tx1">
                    <a:tint val="75000"/>
                  </a:schemeClr>
                </a:solidFill>
                <a:latin typeface="Franklin Gothic Book" panose="020B05030201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hcSlideMaster.Section HeaderHeader">
            <a:extLst>
              <a:ext uri="{FF2B5EF4-FFF2-40B4-BE49-F238E27FC236}">
                <a16:creationId xmlns:a16="http://schemas.microsoft.com/office/drawing/2014/main" id="{DAAD1AD1-9B15-5819-9A2E-5B0BA2906DB6}"/>
              </a:ext>
            </a:extLst>
          </p:cNvPr>
          <p:cNvSpPr txBox="1"/>
          <p:nvPr userDrawn="1"/>
        </p:nvSpPr>
        <p:spPr>
          <a:xfrm>
            <a:off x="0" y="0"/>
            <a:ext cx="12192000" cy="369332"/>
          </a:xfrm>
          <a:prstGeom prst="rect">
            <a:avLst/>
          </a:prstGeom>
          <a:noFill/>
        </p:spPr>
        <p:txBody>
          <a:bodyPr vert="horz" rtlCol="0">
            <a:spAutoFit/>
          </a:bodyPr>
          <a:lstStyle/>
          <a:p>
            <a:endParaRPr lang="en-US"/>
          </a:p>
        </p:txBody>
      </p:sp>
      <p:sp>
        <p:nvSpPr>
          <p:cNvPr id="3" name="fcSlideMaster.Section HeaderFooter">
            <a:extLst>
              <a:ext uri="{FF2B5EF4-FFF2-40B4-BE49-F238E27FC236}">
                <a16:creationId xmlns:a16="http://schemas.microsoft.com/office/drawing/2014/main" id="{82DD26DF-5EE4-D145-C6E3-8293FC372BC1}"/>
              </a:ext>
            </a:extLst>
          </p:cNvPr>
          <p:cNvSpPr txBox="1"/>
          <p:nvPr userDrawn="1"/>
        </p:nvSpPr>
        <p:spPr>
          <a:xfrm>
            <a:off x="0" y="652018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788003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a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B4BCB47-B800-4C22-ABFA-201A11650DD7}" type="datetimeFigureOut">
              <a:rPr lang="en-US" smtClean="0"/>
              <a:t>08-Jul-24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E3A80A-F3C5-4180-A43E-FAA3B294D857}" type="slidenum">
              <a:rPr lang="en-US" smtClean="0"/>
              <a:t>‹#›</a:t>
            </a:fld>
            <a:endParaRPr lang="en-US"/>
          </a:p>
        </p:txBody>
      </p:sp>
      <p:sp>
        <p:nvSpPr>
          <p:cNvPr id="10" name="Text Placeholder 2"/>
          <p:cNvSpPr>
            <a:spLocks noGrp="1"/>
          </p:cNvSpPr>
          <p:nvPr>
            <p:ph type="body" idx="15"/>
          </p:nvPr>
        </p:nvSpPr>
        <p:spPr>
          <a:xfrm>
            <a:off x="643612" y="1036748"/>
            <a:ext cx="5352375" cy="345353"/>
          </a:xfrm>
        </p:spPr>
        <p:txBody>
          <a:bodyPr anchor="b">
            <a:noAutofit/>
          </a:bodyPr>
          <a:lstStyle>
            <a:lvl1pPr marL="0" indent="0">
              <a:lnSpc>
                <a:spcPct val="100000"/>
              </a:lnSpc>
              <a:buNone/>
              <a:defRPr sz="1800" b="1" spc="40" baseline="0">
                <a:latin typeface="Franklin Gothic Book" panose="020B05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3"/>
          <p:cNvSpPr>
            <a:spLocks noGrp="1"/>
          </p:cNvSpPr>
          <p:nvPr>
            <p:ph sz="half" idx="16"/>
          </p:nvPr>
        </p:nvSpPr>
        <p:spPr>
          <a:xfrm>
            <a:off x="643612" y="1382101"/>
            <a:ext cx="5352375" cy="2386729"/>
          </a:xfrm>
        </p:spPr>
        <p:txBody>
          <a:bodyPr>
            <a:normAutofit/>
          </a:bodyPr>
          <a:lstStyle>
            <a:lvl1pPr>
              <a:lnSpc>
                <a:spcPct val="100000"/>
              </a:lnSpc>
              <a:defRPr sz="2000">
                <a:latin typeface="Franklin Gothic Book" panose="020B0503020102020204" pitchFamily="34" charset="0"/>
              </a:defRPr>
            </a:lvl1pPr>
            <a:lvl2pPr>
              <a:lnSpc>
                <a:spcPct val="100000"/>
              </a:lnSpc>
              <a:defRPr sz="2000">
                <a:latin typeface="Franklin Gothic Book" panose="020B0503020102020204" pitchFamily="34" charset="0"/>
              </a:defRPr>
            </a:lvl2pPr>
            <a:lvl3pPr>
              <a:lnSpc>
                <a:spcPct val="100000"/>
              </a:lnSpc>
              <a:defRPr sz="1800">
                <a:latin typeface="Franklin Gothic Book" panose="020B0503020102020204" pitchFamily="34" charset="0"/>
              </a:defRPr>
            </a:lvl3pPr>
            <a:lvl4pPr>
              <a:lnSpc>
                <a:spcPct val="100000"/>
              </a:lnSpc>
              <a:defRPr sz="1600">
                <a:latin typeface="Franklin Gothic Book" panose="020B0503020102020204" pitchFamily="34" charset="0"/>
              </a:defRPr>
            </a:lvl4pPr>
            <a:lvl5pPr>
              <a:lnSpc>
                <a:spcPct val="100000"/>
              </a:lnSpc>
              <a:defRPr sz="1600">
                <a:latin typeface="Franklin Gothic Book" panose="020B05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p:cNvSpPr>
            <a:spLocks noGrp="1"/>
          </p:cNvSpPr>
          <p:nvPr>
            <p:ph type="body" idx="17"/>
          </p:nvPr>
        </p:nvSpPr>
        <p:spPr>
          <a:xfrm>
            <a:off x="643612" y="3831312"/>
            <a:ext cx="5352375" cy="345353"/>
          </a:xfrm>
        </p:spPr>
        <p:txBody>
          <a:bodyPr anchor="b">
            <a:noAutofit/>
          </a:bodyPr>
          <a:lstStyle>
            <a:lvl1pPr marL="0" indent="0">
              <a:lnSpc>
                <a:spcPct val="100000"/>
              </a:lnSpc>
              <a:buNone/>
              <a:defRPr sz="1800" b="1" spc="40" baseline="0">
                <a:latin typeface="Franklin Gothic Book" panose="020B05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8"/>
          </p:nvPr>
        </p:nvSpPr>
        <p:spPr>
          <a:xfrm>
            <a:off x="643612" y="4176665"/>
            <a:ext cx="5352375" cy="2386729"/>
          </a:xfrm>
        </p:spPr>
        <p:txBody>
          <a:bodyPr>
            <a:normAutofit/>
          </a:bodyPr>
          <a:lstStyle>
            <a:lvl1pPr>
              <a:lnSpc>
                <a:spcPct val="100000"/>
              </a:lnSpc>
              <a:defRPr sz="2000">
                <a:latin typeface="Franklin Gothic Book" panose="020B0503020102020204" pitchFamily="34" charset="0"/>
              </a:defRPr>
            </a:lvl1pPr>
            <a:lvl2pPr>
              <a:lnSpc>
                <a:spcPct val="100000"/>
              </a:lnSpc>
              <a:defRPr sz="2000">
                <a:latin typeface="Franklin Gothic Book" panose="020B0503020102020204" pitchFamily="34" charset="0"/>
              </a:defRPr>
            </a:lvl2pPr>
            <a:lvl3pPr>
              <a:lnSpc>
                <a:spcPct val="100000"/>
              </a:lnSpc>
              <a:defRPr sz="1800">
                <a:latin typeface="Franklin Gothic Book" panose="020B0503020102020204" pitchFamily="34" charset="0"/>
              </a:defRPr>
            </a:lvl3pPr>
            <a:lvl4pPr>
              <a:lnSpc>
                <a:spcPct val="100000"/>
              </a:lnSpc>
              <a:defRPr sz="1600">
                <a:latin typeface="Franklin Gothic Book" panose="020B0503020102020204" pitchFamily="34" charset="0"/>
              </a:defRPr>
            </a:lvl4pPr>
            <a:lvl5pPr>
              <a:lnSpc>
                <a:spcPct val="100000"/>
              </a:lnSpc>
              <a:defRPr sz="1600">
                <a:latin typeface="Franklin Gothic Book" panose="020B05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p:cNvSpPr>
            <a:spLocks noGrp="1"/>
          </p:cNvSpPr>
          <p:nvPr>
            <p:ph type="body" idx="19"/>
          </p:nvPr>
        </p:nvSpPr>
        <p:spPr>
          <a:xfrm>
            <a:off x="6256515" y="1036748"/>
            <a:ext cx="5352375" cy="345353"/>
          </a:xfrm>
        </p:spPr>
        <p:txBody>
          <a:bodyPr anchor="b">
            <a:noAutofit/>
          </a:bodyPr>
          <a:lstStyle>
            <a:lvl1pPr marL="0" indent="0">
              <a:lnSpc>
                <a:spcPct val="100000"/>
              </a:lnSpc>
              <a:buNone/>
              <a:defRPr sz="1800" b="1" spc="40" baseline="0">
                <a:latin typeface="Franklin Gothic Book" panose="020B05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p:cNvSpPr>
            <a:spLocks noGrp="1"/>
          </p:cNvSpPr>
          <p:nvPr>
            <p:ph sz="half" idx="20"/>
          </p:nvPr>
        </p:nvSpPr>
        <p:spPr>
          <a:xfrm>
            <a:off x="6256515" y="1382101"/>
            <a:ext cx="5352375" cy="2386729"/>
          </a:xfrm>
        </p:spPr>
        <p:txBody>
          <a:bodyPr>
            <a:normAutofit/>
          </a:bodyPr>
          <a:lstStyle>
            <a:lvl1pPr>
              <a:lnSpc>
                <a:spcPct val="100000"/>
              </a:lnSpc>
              <a:defRPr sz="2000">
                <a:latin typeface="Franklin Gothic Book" panose="020B0503020102020204" pitchFamily="34" charset="0"/>
              </a:defRPr>
            </a:lvl1pPr>
            <a:lvl2pPr>
              <a:lnSpc>
                <a:spcPct val="100000"/>
              </a:lnSpc>
              <a:defRPr sz="2000">
                <a:latin typeface="Franklin Gothic Book" panose="020B0503020102020204" pitchFamily="34" charset="0"/>
              </a:defRPr>
            </a:lvl2pPr>
            <a:lvl3pPr>
              <a:lnSpc>
                <a:spcPct val="100000"/>
              </a:lnSpc>
              <a:defRPr sz="1800">
                <a:latin typeface="Franklin Gothic Book" panose="020B0503020102020204" pitchFamily="34" charset="0"/>
              </a:defRPr>
            </a:lvl3pPr>
            <a:lvl4pPr>
              <a:lnSpc>
                <a:spcPct val="100000"/>
              </a:lnSpc>
              <a:defRPr sz="1600">
                <a:latin typeface="Franklin Gothic Book" panose="020B0503020102020204" pitchFamily="34" charset="0"/>
              </a:defRPr>
            </a:lvl4pPr>
            <a:lvl5pPr>
              <a:lnSpc>
                <a:spcPct val="100000"/>
              </a:lnSpc>
              <a:defRPr sz="1600">
                <a:latin typeface="Franklin Gothic Book" panose="020B05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2"/>
          <p:cNvSpPr>
            <a:spLocks noGrp="1"/>
          </p:cNvSpPr>
          <p:nvPr>
            <p:ph type="body" idx="21"/>
          </p:nvPr>
        </p:nvSpPr>
        <p:spPr>
          <a:xfrm>
            <a:off x="6256515" y="3831312"/>
            <a:ext cx="5352375" cy="345353"/>
          </a:xfrm>
        </p:spPr>
        <p:txBody>
          <a:bodyPr anchor="b">
            <a:noAutofit/>
          </a:bodyPr>
          <a:lstStyle>
            <a:lvl1pPr marL="0" indent="0">
              <a:lnSpc>
                <a:spcPct val="100000"/>
              </a:lnSpc>
              <a:buNone/>
              <a:defRPr sz="1800" b="1" spc="40" baseline="0">
                <a:latin typeface="Franklin Gothic Book" panose="020B05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3"/>
          <p:cNvSpPr>
            <a:spLocks noGrp="1"/>
          </p:cNvSpPr>
          <p:nvPr>
            <p:ph sz="half" idx="22"/>
          </p:nvPr>
        </p:nvSpPr>
        <p:spPr>
          <a:xfrm>
            <a:off x="6256515" y="4176665"/>
            <a:ext cx="5352375" cy="2386729"/>
          </a:xfrm>
        </p:spPr>
        <p:txBody>
          <a:bodyPr>
            <a:normAutofit/>
          </a:bodyPr>
          <a:lstStyle>
            <a:lvl1pPr>
              <a:lnSpc>
                <a:spcPct val="100000"/>
              </a:lnSpc>
              <a:defRPr sz="2000">
                <a:latin typeface="Franklin Gothic Book" panose="020B0503020102020204" pitchFamily="34" charset="0"/>
              </a:defRPr>
            </a:lvl1pPr>
            <a:lvl2pPr>
              <a:lnSpc>
                <a:spcPct val="100000"/>
              </a:lnSpc>
              <a:defRPr sz="2000">
                <a:latin typeface="Franklin Gothic Book" panose="020B0503020102020204" pitchFamily="34" charset="0"/>
              </a:defRPr>
            </a:lvl2pPr>
            <a:lvl3pPr>
              <a:lnSpc>
                <a:spcPct val="100000"/>
              </a:lnSpc>
              <a:defRPr sz="1800">
                <a:latin typeface="Franklin Gothic Book" panose="020B0503020102020204" pitchFamily="34" charset="0"/>
              </a:defRPr>
            </a:lvl3pPr>
            <a:lvl4pPr>
              <a:lnSpc>
                <a:spcPct val="100000"/>
              </a:lnSpc>
              <a:defRPr sz="1600">
                <a:latin typeface="Franklin Gothic Book" panose="020B0503020102020204" pitchFamily="34" charset="0"/>
              </a:defRPr>
            </a:lvl4pPr>
            <a:lvl5pPr>
              <a:lnSpc>
                <a:spcPct val="100000"/>
              </a:lnSpc>
              <a:defRPr sz="1600">
                <a:latin typeface="Franklin Gothic Book" panose="020B05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Placeholder 1"/>
          <p:cNvSpPr>
            <a:spLocks noGrp="1"/>
          </p:cNvSpPr>
          <p:nvPr>
            <p:ph type="title"/>
          </p:nvPr>
        </p:nvSpPr>
        <p:spPr>
          <a:xfrm>
            <a:off x="643612" y="83927"/>
            <a:ext cx="11376107" cy="781877"/>
          </a:xfrm>
          <a:prstGeom prst="rect">
            <a:avLst/>
          </a:prstGeom>
        </p:spPr>
        <p:txBody>
          <a:bodyPr vert="horz" lIns="91440" tIns="45720" rIns="91440" bIns="45720" rtlCol="0" anchor="b" anchorCtr="0">
            <a:normAutofit/>
          </a:bodyPr>
          <a:lstStyle/>
          <a:p>
            <a:r>
              <a:rPr lang="en-US"/>
              <a:t>Click to edit Master title style</a:t>
            </a:r>
          </a:p>
        </p:txBody>
      </p:sp>
    </p:spTree>
    <p:extLst>
      <p:ext uri="{BB962C8B-B14F-4D97-AF65-F5344CB8AC3E}">
        <p14:creationId xmlns:p14="http://schemas.microsoft.com/office/powerpoint/2010/main" val="3044830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2858" y="1152659"/>
            <a:ext cx="5336942" cy="5024304"/>
          </a:xfrm>
        </p:spPr>
        <p:txBody>
          <a:bodyPr>
            <a:normAutofit/>
          </a:bodyPr>
          <a:lstStyle>
            <a:lvl1pPr>
              <a:lnSpc>
                <a:spcPct val="100000"/>
              </a:lnSpc>
              <a:defRPr sz="2000">
                <a:latin typeface="Franklin Gothic Book" panose="020B0503020102020204" pitchFamily="34" charset="0"/>
              </a:defRPr>
            </a:lvl1pPr>
            <a:lvl2pPr>
              <a:lnSpc>
                <a:spcPct val="100000"/>
              </a:lnSpc>
              <a:defRPr sz="2000">
                <a:latin typeface="Franklin Gothic Book" panose="020B0503020102020204" pitchFamily="34" charset="0"/>
              </a:defRPr>
            </a:lvl2pPr>
            <a:lvl3pPr>
              <a:lnSpc>
                <a:spcPct val="100000"/>
              </a:lnSpc>
              <a:defRPr sz="1800">
                <a:latin typeface="Franklin Gothic Book" panose="020B0503020102020204" pitchFamily="34" charset="0"/>
              </a:defRPr>
            </a:lvl3pPr>
            <a:lvl4pPr>
              <a:lnSpc>
                <a:spcPct val="100000"/>
              </a:lnSpc>
              <a:defRPr sz="1600">
                <a:latin typeface="Franklin Gothic Book" panose="020B0503020102020204" pitchFamily="34" charset="0"/>
              </a:defRPr>
            </a:lvl4pPr>
            <a:lvl5pPr>
              <a:lnSpc>
                <a:spcPct val="100000"/>
              </a:lnSpc>
              <a:defRPr sz="1600">
                <a:latin typeface="Franklin Gothic Book" panose="020B05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199" y="1152659"/>
            <a:ext cx="5418667" cy="5024304"/>
          </a:xfrm>
        </p:spPr>
        <p:txBody>
          <a:bodyPr>
            <a:normAutofit/>
          </a:bodyPr>
          <a:lstStyle>
            <a:lvl1pPr>
              <a:lnSpc>
                <a:spcPct val="100000"/>
              </a:lnSpc>
              <a:defRPr sz="2000">
                <a:latin typeface="Franklin Gothic Book" panose="020B0503020102020204" pitchFamily="34" charset="0"/>
              </a:defRPr>
            </a:lvl1pPr>
            <a:lvl2pPr>
              <a:lnSpc>
                <a:spcPct val="100000"/>
              </a:lnSpc>
              <a:defRPr sz="2000">
                <a:latin typeface="Franklin Gothic Book" panose="020B0503020102020204" pitchFamily="34" charset="0"/>
              </a:defRPr>
            </a:lvl2pPr>
            <a:lvl3pPr>
              <a:lnSpc>
                <a:spcPct val="100000"/>
              </a:lnSpc>
              <a:defRPr sz="1800">
                <a:latin typeface="Franklin Gothic Book" panose="020B0503020102020204" pitchFamily="34" charset="0"/>
              </a:defRPr>
            </a:lvl3pPr>
            <a:lvl4pPr>
              <a:lnSpc>
                <a:spcPct val="100000"/>
              </a:lnSpc>
              <a:defRPr sz="1600">
                <a:latin typeface="Franklin Gothic Book" panose="020B0503020102020204" pitchFamily="34" charset="0"/>
              </a:defRPr>
            </a:lvl4pPr>
            <a:lvl5pPr>
              <a:lnSpc>
                <a:spcPct val="100000"/>
              </a:lnSpc>
              <a:defRPr sz="1600">
                <a:latin typeface="Franklin Gothic Book" panose="020B05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Franklin Gothic Book" panose="020B0503020102020204" pitchFamily="34" charset="0"/>
              </a:defRPr>
            </a:lvl1pPr>
          </a:lstStyle>
          <a:p>
            <a:fld id="{EB4BCB47-B800-4C22-ABFA-201A11650DD7}" type="datetimeFigureOut">
              <a:rPr lang="en-US" smtClean="0"/>
              <a:t>08-Jul-24</a:t>
            </a:fld>
            <a:endParaRPr lang="en-US"/>
          </a:p>
        </p:txBody>
      </p:sp>
      <p:sp>
        <p:nvSpPr>
          <p:cNvPr id="6" name="Footer Placeholder 5"/>
          <p:cNvSpPr>
            <a:spLocks noGrp="1"/>
          </p:cNvSpPr>
          <p:nvPr>
            <p:ph type="ftr" sz="quarter" idx="11"/>
          </p:nvPr>
        </p:nvSpPr>
        <p:spPr/>
        <p:txBody>
          <a:bodyPr/>
          <a:lstStyle>
            <a:lvl1pPr>
              <a:defRPr>
                <a:latin typeface="Franklin Gothic Book" panose="020B0503020102020204"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Franklin Gothic Book" panose="020B0503020102020204" pitchFamily="34" charset="0"/>
              </a:defRPr>
            </a:lvl1pPr>
          </a:lstStyle>
          <a:p>
            <a:fld id="{F9E3A80A-F3C5-4180-A43E-FAA3B294D857}" type="slidenum">
              <a:rPr lang="en-US" smtClean="0"/>
              <a:t>‹#›</a:t>
            </a:fld>
            <a:endParaRPr lang="en-US"/>
          </a:p>
        </p:txBody>
      </p:sp>
      <p:sp>
        <p:nvSpPr>
          <p:cNvPr id="10" name="Title Placeholder 1"/>
          <p:cNvSpPr>
            <a:spLocks noGrp="1"/>
          </p:cNvSpPr>
          <p:nvPr>
            <p:ph type="title"/>
          </p:nvPr>
        </p:nvSpPr>
        <p:spPr>
          <a:xfrm>
            <a:off x="643612" y="83927"/>
            <a:ext cx="11376107" cy="781877"/>
          </a:xfrm>
          <a:prstGeom prst="rect">
            <a:avLst/>
          </a:prstGeom>
        </p:spPr>
        <p:txBody>
          <a:bodyPr vert="horz" lIns="91440" tIns="45720" rIns="91440" bIns="45720" rtlCol="0" anchor="b" anchorCtr="0">
            <a:normAutofit/>
          </a:bodyPr>
          <a:lstStyle/>
          <a:p>
            <a:r>
              <a:rPr lang="en-US"/>
              <a:t>Click to edit Master title style</a:t>
            </a:r>
          </a:p>
        </p:txBody>
      </p:sp>
      <p:sp>
        <p:nvSpPr>
          <p:cNvPr id="2" name="hcSlideMaster.Two ContentHeader">
            <a:extLst>
              <a:ext uri="{FF2B5EF4-FFF2-40B4-BE49-F238E27FC236}">
                <a16:creationId xmlns:a16="http://schemas.microsoft.com/office/drawing/2014/main" id="{C3C9B4B2-7003-62B7-3103-DCAF5E778396}"/>
              </a:ext>
            </a:extLst>
          </p:cNvPr>
          <p:cNvSpPr txBox="1"/>
          <p:nvPr userDrawn="1"/>
        </p:nvSpPr>
        <p:spPr>
          <a:xfrm>
            <a:off x="0" y="0"/>
            <a:ext cx="12192000" cy="369332"/>
          </a:xfrm>
          <a:prstGeom prst="rect">
            <a:avLst/>
          </a:prstGeom>
          <a:noFill/>
        </p:spPr>
        <p:txBody>
          <a:bodyPr vert="horz" rtlCol="0">
            <a:spAutoFit/>
          </a:bodyPr>
          <a:lstStyle/>
          <a:p>
            <a:endParaRPr lang="en-US"/>
          </a:p>
        </p:txBody>
      </p:sp>
      <p:sp>
        <p:nvSpPr>
          <p:cNvPr id="8" name="fcSlideMaster.Two ContentFooter">
            <a:extLst>
              <a:ext uri="{FF2B5EF4-FFF2-40B4-BE49-F238E27FC236}">
                <a16:creationId xmlns:a16="http://schemas.microsoft.com/office/drawing/2014/main" id="{50E41100-CBEA-7C94-3950-5B3C13CA2BD6}"/>
              </a:ext>
            </a:extLst>
          </p:cNvPr>
          <p:cNvSpPr txBox="1"/>
          <p:nvPr userDrawn="1"/>
        </p:nvSpPr>
        <p:spPr>
          <a:xfrm>
            <a:off x="0" y="652018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88116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3612" y="1036748"/>
            <a:ext cx="5353963" cy="734369"/>
          </a:xfrm>
        </p:spPr>
        <p:txBody>
          <a:bodyPr anchor="b">
            <a:normAutofit/>
          </a:bodyPr>
          <a:lstStyle>
            <a:lvl1pPr marL="0" indent="0">
              <a:lnSpc>
                <a:spcPct val="100000"/>
              </a:lnSpc>
              <a:buNone/>
              <a:defRPr sz="2800" b="1" spc="40" baseline="0">
                <a:latin typeface="Franklin Gothic Book" panose="020B05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43612" y="1943692"/>
            <a:ext cx="5353963" cy="4245971"/>
          </a:xfrm>
        </p:spPr>
        <p:txBody>
          <a:bodyPr>
            <a:normAutofit/>
          </a:bodyPr>
          <a:lstStyle>
            <a:lvl1pPr>
              <a:lnSpc>
                <a:spcPct val="100000"/>
              </a:lnSpc>
              <a:defRPr sz="2000">
                <a:latin typeface="Franklin Gothic Book" panose="020B0503020102020204" pitchFamily="34" charset="0"/>
              </a:defRPr>
            </a:lvl1pPr>
            <a:lvl2pPr>
              <a:lnSpc>
                <a:spcPct val="100000"/>
              </a:lnSpc>
              <a:defRPr sz="2000">
                <a:latin typeface="Franklin Gothic Book" panose="020B0503020102020204" pitchFamily="34" charset="0"/>
              </a:defRPr>
            </a:lvl2pPr>
            <a:lvl3pPr>
              <a:lnSpc>
                <a:spcPct val="100000"/>
              </a:lnSpc>
              <a:defRPr sz="1800">
                <a:latin typeface="Franklin Gothic Book" panose="020B0503020102020204" pitchFamily="34" charset="0"/>
              </a:defRPr>
            </a:lvl3pPr>
            <a:lvl4pPr>
              <a:lnSpc>
                <a:spcPct val="100000"/>
              </a:lnSpc>
              <a:defRPr sz="1600">
                <a:latin typeface="Franklin Gothic Book" panose="020B0503020102020204" pitchFamily="34" charset="0"/>
              </a:defRPr>
            </a:lvl4pPr>
            <a:lvl5pPr>
              <a:lnSpc>
                <a:spcPct val="100000"/>
              </a:lnSpc>
              <a:defRPr sz="1600">
                <a:latin typeface="Franklin Gothic Book" panose="020B05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76050" y="1943692"/>
            <a:ext cx="5353964" cy="4245971"/>
          </a:xfrm>
        </p:spPr>
        <p:txBody>
          <a:bodyPr>
            <a:normAutofit/>
          </a:bodyPr>
          <a:lstStyle>
            <a:lvl1pPr>
              <a:lnSpc>
                <a:spcPct val="100000"/>
              </a:lnSpc>
              <a:defRPr sz="2000">
                <a:latin typeface="Franklin Gothic Book" panose="020B0503020102020204" pitchFamily="34" charset="0"/>
              </a:defRPr>
            </a:lvl1pPr>
            <a:lvl2pPr>
              <a:lnSpc>
                <a:spcPct val="100000"/>
              </a:lnSpc>
              <a:defRPr sz="2000">
                <a:latin typeface="Franklin Gothic Book" panose="020B0503020102020204" pitchFamily="34" charset="0"/>
              </a:defRPr>
            </a:lvl2pPr>
            <a:lvl3pPr>
              <a:lnSpc>
                <a:spcPct val="100000"/>
              </a:lnSpc>
              <a:defRPr sz="1800">
                <a:latin typeface="Franklin Gothic Book" panose="020B0503020102020204" pitchFamily="34" charset="0"/>
              </a:defRPr>
            </a:lvl3pPr>
            <a:lvl4pPr>
              <a:lnSpc>
                <a:spcPct val="100000"/>
              </a:lnSpc>
              <a:defRPr sz="1600">
                <a:latin typeface="Franklin Gothic Book" panose="020B0503020102020204" pitchFamily="34" charset="0"/>
              </a:defRPr>
            </a:lvl4pPr>
            <a:lvl5pPr>
              <a:lnSpc>
                <a:spcPct val="100000"/>
              </a:lnSpc>
              <a:defRPr sz="1600">
                <a:latin typeface="Franklin Gothic Book" panose="020B05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Franklin Gothic Book" panose="020B0503020102020204" pitchFamily="34" charset="0"/>
              </a:defRPr>
            </a:lvl1pPr>
          </a:lstStyle>
          <a:p>
            <a:fld id="{EB4BCB47-B800-4C22-ABFA-201A11650DD7}" type="datetimeFigureOut">
              <a:rPr lang="en-US" smtClean="0"/>
              <a:t>08-Jul-24</a:t>
            </a:fld>
            <a:endParaRPr lang="en-US"/>
          </a:p>
        </p:txBody>
      </p:sp>
      <p:sp>
        <p:nvSpPr>
          <p:cNvPr id="8" name="Footer Placeholder 7"/>
          <p:cNvSpPr>
            <a:spLocks noGrp="1"/>
          </p:cNvSpPr>
          <p:nvPr>
            <p:ph type="ftr" sz="quarter" idx="11"/>
          </p:nvPr>
        </p:nvSpPr>
        <p:spPr/>
        <p:txBody>
          <a:bodyPr/>
          <a:lstStyle>
            <a:lvl1pPr>
              <a:defRPr>
                <a:latin typeface="Franklin Gothic Book" panose="020B0503020102020204"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Franklin Gothic Book" panose="020B0503020102020204" pitchFamily="34" charset="0"/>
              </a:defRPr>
            </a:lvl1pPr>
          </a:lstStyle>
          <a:p>
            <a:fld id="{F9E3A80A-F3C5-4180-A43E-FAA3B294D857}" type="slidenum">
              <a:rPr lang="en-US" smtClean="0"/>
              <a:t>‹#›</a:t>
            </a:fld>
            <a:endParaRPr lang="en-US"/>
          </a:p>
        </p:txBody>
      </p:sp>
      <p:sp>
        <p:nvSpPr>
          <p:cNvPr id="10" name="Title Placeholder 1"/>
          <p:cNvSpPr>
            <a:spLocks noGrp="1"/>
          </p:cNvSpPr>
          <p:nvPr>
            <p:ph type="title"/>
          </p:nvPr>
        </p:nvSpPr>
        <p:spPr>
          <a:xfrm>
            <a:off x="643612" y="83927"/>
            <a:ext cx="11376107" cy="781877"/>
          </a:xfrm>
          <a:prstGeom prst="rect">
            <a:avLst/>
          </a:prstGeom>
        </p:spPr>
        <p:txBody>
          <a:bodyPr vert="horz" lIns="91440" tIns="45720" rIns="91440" bIns="45720" rtlCol="0" anchor="b" anchorCtr="0">
            <a:normAutofit/>
          </a:bodyPr>
          <a:lstStyle/>
          <a:p>
            <a:r>
              <a:rPr lang="en-US"/>
              <a:t>Click to edit Master title style</a:t>
            </a:r>
          </a:p>
        </p:txBody>
      </p:sp>
      <p:sp>
        <p:nvSpPr>
          <p:cNvPr id="12" name="Text Placeholder 2"/>
          <p:cNvSpPr>
            <a:spLocks noGrp="1"/>
          </p:cNvSpPr>
          <p:nvPr>
            <p:ph type="body" idx="13"/>
          </p:nvPr>
        </p:nvSpPr>
        <p:spPr>
          <a:xfrm>
            <a:off x="6176050" y="1036748"/>
            <a:ext cx="5353963" cy="734369"/>
          </a:xfrm>
        </p:spPr>
        <p:txBody>
          <a:bodyPr anchor="b">
            <a:normAutofit/>
          </a:bodyPr>
          <a:lstStyle>
            <a:lvl1pPr marL="0" indent="0">
              <a:lnSpc>
                <a:spcPct val="100000"/>
              </a:lnSpc>
              <a:buNone/>
              <a:defRPr sz="2800" b="1" spc="40" baseline="0">
                <a:latin typeface="Franklin Gothic Book" panose="020B05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40055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Franklin Gothic Book" panose="020B0503020102020204" pitchFamily="34" charset="0"/>
              </a:defRPr>
            </a:lvl1pPr>
          </a:lstStyle>
          <a:p>
            <a:fld id="{EB4BCB47-B800-4C22-ABFA-201A11650DD7}" type="datetimeFigureOut">
              <a:rPr lang="en-US" smtClean="0"/>
              <a:t>08-Jul-24</a:t>
            </a:fld>
            <a:endParaRPr lang="en-US"/>
          </a:p>
        </p:txBody>
      </p:sp>
      <p:sp>
        <p:nvSpPr>
          <p:cNvPr id="4" name="Footer Placeholder 3"/>
          <p:cNvSpPr>
            <a:spLocks noGrp="1"/>
          </p:cNvSpPr>
          <p:nvPr>
            <p:ph type="ftr" sz="quarter" idx="11"/>
          </p:nvPr>
        </p:nvSpPr>
        <p:spPr/>
        <p:txBody>
          <a:bodyPr/>
          <a:lstStyle>
            <a:lvl1pPr>
              <a:defRPr>
                <a:latin typeface="Franklin Gothic Book" panose="020B0503020102020204"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Franklin Gothic Book" panose="020B0503020102020204" pitchFamily="34" charset="0"/>
              </a:defRPr>
            </a:lvl1pPr>
          </a:lstStyle>
          <a:p>
            <a:fld id="{F9E3A80A-F3C5-4180-A43E-FAA3B294D857}" type="slidenum">
              <a:rPr lang="en-US" smtClean="0"/>
              <a:t>‹#›</a:t>
            </a:fld>
            <a:endParaRPr lang="en-US"/>
          </a:p>
        </p:txBody>
      </p:sp>
      <p:sp>
        <p:nvSpPr>
          <p:cNvPr id="7" name="Title Placeholder 1"/>
          <p:cNvSpPr>
            <a:spLocks noGrp="1"/>
          </p:cNvSpPr>
          <p:nvPr>
            <p:ph type="title"/>
          </p:nvPr>
        </p:nvSpPr>
        <p:spPr>
          <a:xfrm>
            <a:off x="643612" y="83927"/>
            <a:ext cx="11376107" cy="781877"/>
          </a:xfrm>
          <a:prstGeom prst="rect">
            <a:avLst/>
          </a:prstGeom>
        </p:spPr>
        <p:txBody>
          <a:bodyPr vert="horz" lIns="91440" tIns="45720" rIns="91440" bIns="45720" rtlCol="0" anchor="b" anchorCtr="0">
            <a:normAutofit/>
          </a:bodyPr>
          <a:lstStyle/>
          <a:p>
            <a:r>
              <a:rPr lang="en-US"/>
              <a:t>Click to edit Master title style</a:t>
            </a:r>
          </a:p>
        </p:txBody>
      </p:sp>
      <p:sp>
        <p:nvSpPr>
          <p:cNvPr id="2" name="hcSlideMaster.Title OnlyHeader">
            <a:extLst>
              <a:ext uri="{FF2B5EF4-FFF2-40B4-BE49-F238E27FC236}">
                <a16:creationId xmlns:a16="http://schemas.microsoft.com/office/drawing/2014/main" id="{B498BD01-CFDB-A166-7A15-B228E685BD70}"/>
              </a:ext>
            </a:extLst>
          </p:cNvPr>
          <p:cNvSpPr txBox="1"/>
          <p:nvPr userDrawn="1"/>
        </p:nvSpPr>
        <p:spPr>
          <a:xfrm>
            <a:off x="0" y="0"/>
            <a:ext cx="12192000" cy="369332"/>
          </a:xfrm>
          <a:prstGeom prst="rect">
            <a:avLst/>
          </a:prstGeom>
          <a:noFill/>
        </p:spPr>
        <p:txBody>
          <a:bodyPr vert="horz" rtlCol="0">
            <a:spAutoFit/>
          </a:bodyPr>
          <a:lstStyle/>
          <a:p>
            <a:endParaRPr lang="en-US"/>
          </a:p>
        </p:txBody>
      </p:sp>
      <p:sp>
        <p:nvSpPr>
          <p:cNvPr id="6" name="fcSlideMaster.Title OnlyFooter">
            <a:extLst>
              <a:ext uri="{FF2B5EF4-FFF2-40B4-BE49-F238E27FC236}">
                <a16:creationId xmlns:a16="http://schemas.microsoft.com/office/drawing/2014/main" id="{D30E7C0F-2C34-E9CB-4D7A-E48559C80B66}"/>
              </a:ext>
            </a:extLst>
          </p:cNvPr>
          <p:cNvSpPr txBox="1"/>
          <p:nvPr userDrawn="1"/>
        </p:nvSpPr>
        <p:spPr>
          <a:xfrm>
            <a:off x="0" y="652018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418712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Franklin Gothic Book" panose="020B0503020102020204" pitchFamily="34" charset="0"/>
              </a:defRPr>
            </a:lvl1pPr>
          </a:lstStyle>
          <a:p>
            <a:fld id="{EB4BCB47-B800-4C22-ABFA-201A11650DD7}" type="datetimeFigureOut">
              <a:rPr lang="en-US" smtClean="0"/>
              <a:t>08-Jul-24</a:t>
            </a:fld>
            <a:endParaRPr lang="en-US"/>
          </a:p>
        </p:txBody>
      </p:sp>
      <p:sp>
        <p:nvSpPr>
          <p:cNvPr id="3" name="Footer Placeholder 2"/>
          <p:cNvSpPr>
            <a:spLocks noGrp="1"/>
          </p:cNvSpPr>
          <p:nvPr>
            <p:ph type="ftr" sz="quarter" idx="11"/>
          </p:nvPr>
        </p:nvSpPr>
        <p:spPr/>
        <p:txBody>
          <a:bodyPr/>
          <a:lstStyle>
            <a:lvl1pPr>
              <a:defRPr>
                <a:latin typeface="Franklin Gothic Book" panose="020B0503020102020204"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Franklin Gothic Book" panose="020B0503020102020204" pitchFamily="34" charset="0"/>
              </a:defRPr>
            </a:lvl1pPr>
          </a:lstStyle>
          <a:p>
            <a:fld id="{F9E3A80A-F3C5-4180-A43E-FAA3B294D857}" type="slidenum">
              <a:rPr lang="en-US" smtClean="0"/>
              <a:t>‹#›</a:t>
            </a:fld>
            <a:endParaRPr lang="en-US"/>
          </a:p>
        </p:txBody>
      </p:sp>
      <p:sp>
        <p:nvSpPr>
          <p:cNvPr id="6" name="Rectangle 5"/>
          <p:cNvSpPr/>
          <p:nvPr/>
        </p:nvSpPr>
        <p:spPr>
          <a:xfrm>
            <a:off x="689020" y="882203"/>
            <a:ext cx="11502980" cy="10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5" name="hcSlideMaster.BlankHeader">
            <a:extLst>
              <a:ext uri="{FF2B5EF4-FFF2-40B4-BE49-F238E27FC236}">
                <a16:creationId xmlns:a16="http://schemas.microsoft.com/office/drawing/2014/main" id="{B5BB80CC-2BC7-4D39-FC7A-1FE7AE0C3541}"/>
              </a:ext>
            </a:extLst>
          </p:cNvPr>
          <p:cNvSpPr txBox="1"/>
          <p:nvPr userDrawn="1"/>
        </p:nvSpPr>
        <p:spPr>
          <a:xfrm>
            <a:off x="0" y="0"/>
            <a:ext cx="12192000" cy="369332"/>
          </a:xfrm>
          <a:prstGeom prst="rect">
            <a:avLst/>
          </a:prstGeom>
          <a:noFill/>
        </p:spPr>
        <p:txBody>
          <a:bodyPr vert="horz" rtlCol="0">
            <a:spAutoFit/>
          </a:bodyPr>
          <a:lstStyle/>
          <a:p>
            <a:endParaRPr lang="en-US"/>
          </a:p>
        </p:txBody>
      </p:sp>
      <p:sp>
        <p:nvSpPr>
          <p:cNvPr id="7" name="fcSlideMaster.BlankFooter">
            <a:extLst>
              <a:ext uri="{FF2B5EF4-FFF2-40B4-BE49-F238E27FC236}">
                <a16:creationId xmlns:a16="http://schemas.microsoft.com/office/drawing/2014/main" id="{EC179F4D-F769-142A-BA27-F75AF55928F6}"/>
              </a:ext>
            </a:extLst>
          </p:cNvPr>
          <p:cNvSpPr txBox="1"/>
          <p:nvPr userDrawn="1"/>
        </p:nvSpPr>
        <p:spPr>
          <a:xfrm>
            <a:off x="0" y="652018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009927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8601" y="1066800"/>
            <a:ext cx="7316788" cy="4794250"/>
          </a:xfrm>
        </p:spPr>
        <p:txBody>
          <a:bodyPr>
            <a:normAutofit/>
          </a:bodyPr>
          <a:lstStyle>
            <a:lvl1pPr>
              <a:lnSpc>
                <a:spcPct val="100000"/>
              </a:lnSpc>
              <a:defRPr sz="2800">
                <a:latin typeface="Franklin Gothic Book" panose="020B0503020102020204" pitchFamily="34" charset="0"/>
              </a:defRPr>
            </a:lvl1pPr>
            <a:lvl2pPr>
              <a:lnSpc>
                <a:spcPct val="100000"/>
              </a:lnSpc>
              <a:defRPr sz="2400">
                <a:latin typeface="Franklin Gothic Book" panose="020B0503020102020204" pitchFamily="34" charset="0"/>
              </a:defRPr>
            </a:lvl2pPr>
            <a:lvl3pPr>
              <a:lnSpc>
                <a:spcPct val="100000"/>
              </a:lnSpc>
              <a:defRPr sz="2000">
                <a:latin typeface="Franklin Gothic Book" panose="020B0503020102020204" pitchFamily="34" charset="0"/>
              </a:defRPr>
            </a:lvl3pPr>
            <a:lvl4pPr>
              <a:lnSpc>
                <a:spcPct val="100000"/>
              </a:lnSpc>
              <a:defRPr sz="1800">
                <a:latin typeface="Franklin Gothic Book" panose="020B0503020102020204" pitchFamily="34" charset="0"/>
              </a:defRPr>
            </a:lvl4pPr>
            <a:lvl5pPr>
              <a:lnSpc>
                <a:spcPct val="100000"/>
              </a:lnSpc>
              <a:defRPr sz="1800">
                <a:latin typeface="Franklin Gothic Book" panose="020B0503020102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2920842" cy="3811588"/>
          </a:xfrm>
        </p:spPr>
        <p:txBody>
          <a:bodyPr anchor="b"/>
          <a:lstStyle>
            <a:lvl1pPr marL="0" indent="0" algn="r">
              <a:lnSpc>
                <a:spcPct val="100000"/>
              </a:lnSpc>
              <a:buNone/>
              <a:defRPr lang="en-US" smtClean="0">
                <a:latin typeface="Franklin Gothic Book" panose="020B05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Franklin Gothic Book" panose="020B0503020102020204" pitchFamily="34" charset="0"/>
              </a:defRPr>
            </a:lvl1pPr>
          </a:lstStyle>
          <a:p>
            <a:fld id="{EB4BCB47-B800-4C22-ABFA-201A11650DD7}" type="datetimeFigureOut">
              <a:rPr lang="en-US" smtClean="0"/>
              <a:t>08-Jul-24</a:t>
            </a:fld>
            <a:endParaRPr lang="en-US"/>
          </a:p>
        </p:txBody>
      </p:sp>
      <p:sp>
        <p:nvSpPr>
          <p:cNvPr id="6" name="Footer Placeholder 5"/>
          <p:cNvSpPr>
            <a:spLocks noGrp="1"/>
          </p:cNvSpPr>
          <p:nvPr>
            <p:ph type="ftr" sz="quarter" idx="11"/>
          </p:nvPr>
        </p:nvSpPr>
        <p:spPr/>
        <p:txBody>
          <a:bodyPr/>
          <a:lstStyle>
            <a:lvl1pPr>
              <a:defRPr>
                <a:latin typeface="Franklin Gothic Book" panose="020B0503020102020204"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Franklin Gothic Book" panose="020B0503020102020204" pitchFamily="34" charset="0"/>
              </a:defRPr>
            </a:lvl1pPr>
          </a:lstStyle>
          <a:p>
            <a:fld id="{F9E3A80A-F3C5-4180-A43E-FAA3B294D857}" type="slidenum">
              <a:rPr lang="en-US" smtClean="0"/>
              <a:t>‹#›</a:t>
            </a:fld>
            <a:endParaRPr lang="en-US"/>
          </a:p>
        </p:txBody>
      </p:sp>
      <p:sp>
        <p:nvSpPr>
          <p:cNvPr id="11" name="Title Placeholder 1"/>
          <p:cNvSpPr>
            <a:spLocks noGrp="1"/>
          </p:cNvSpPr>
          <p:nvPr>
            <p:ph type="title"/>
          </p:nvPr>
        </p:nvSpPr>
        <p:spPr>
          <a:xfrm>
            <a:off x="643612" y="83927"/>
            <a:ext cx="11376107" cy="781877"/>
          </a:xfrm>
          <a:prstGeom prst="rect">
            <a:avLst/>
          </a:prstGeom>
        </p:spPr>
        <p:txBody>
          <a:bodyPr vert="horz" lIns="91440" tIns="45720" rIns="91440" bIns="45720" rtlCol="0" anchor="b" anchorCtr="0">
            <a:normAutofit/>
          </a:bodyPr>
          <a:lstStyle/>
          <a:p>
            <a:r>
              <a:rPr lang="en-US"/>
              <a:t>Click to edit Master title style</a:t>
            </a:r>
          </a:p>
        </p:txBody>
      </p:sp>
      <p:sp>
        <p:nvSpPr>
          <p:cNvPr id="2" name="hcSlideMaster.Content with CaptionHeader">
            <a:extLst>
              <a:ext uri="{FF2B5EF4-FFF2-40B4-BE49-F238E27FC236}">
                <a16:creationId xmlns:a16="http://schemas.microsoft.com/office/drawing/2014/main" id="{79DAEC18-AD2A-169D-F372-F5A57DB1B30D}"/>
              </a:ext>
            </a:extLst>
          </p:cNvPr>
          <p:cNvSpPr txBox="1"/>
          <p:nvPr userDrawn="1"/>
        </p:nvSpPr>
        <p:spPr>
          <a:xfrm>
            <a:off x="0" y="0"/>
            <a:ext cx="12192000" cy="369332"/>
          </a:xfrm>
          <a:prstGeom prst="rect">
            <a:avLst/>
          </a:prstGeom>
          <a:noFill/>
        </p:spPr>
        <p:txBody>
          <a:bodyPr vert="horz" rtlCol="0">
            <a:spAutoFit/>
          </a:bodyPr>
          <a:lstStyle/>
          <a:p>
            <a:endParaRPr lang="en-US"/>
          </a:p>
        </p:txBody>
      </p:sp>
      <p:sp>
        <p:nvSpPr>
          <p:cNvPr id="8" name="fcSlideMaster.Content with CaptionFooter">
            <a:extLst>
              <a:ext uri="{FF2B5EF4-FFF2-40B4-BE49-F238E27FC236}">
                <a16:creationId xmlns:a16="http://schemas.microsoft.com/office/drawing/2014/main" id="{BD810AF4-4317-DB39-ECC7-2CF005F3F155}"/>
              </a:ext>
            </a:extLst>
          </p:cNvPr>
          <p:cNvSpPr txBox="1"/>
          <p:nvPr userDrawn="1"/>
        </p:nvSpPr>
        <p:spPr>
          <a:xfrm>
            <a:off x="0" y="652018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620405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3612" y="83927"/>
            <a:ext cx="11376107" cy="781877"/>
          </a:xfrm>
          <a:prstGeom prst="rect">
            <a:avLst/>
          </a:prstGeom>
        </p:spPr>
        <p:txBody>
          <a:bodyPr vert="horz" lIns="91440" tIns="45720" rIns="91440" bIns="45720" rtlCol="0" anchor="b" anchorCtr="0">
            <a:normAutofit/>
          </a:bodyPr>
          <a:lstStyle/>
          <a:p>
            <a:endParaRPr lang="en-US"/>
          </a:p>
        </p:txBody>
      </p:sp>
      <p:sp>
        <p:nvSpPr>
          <p:cNvPr id="3" name="Text Placeholder 2"/>
          <p:cNvSpPr>
            <a:spLocks noGrp="1"/>
          </p:cNvSpPr>
          <p:nvPr>
            <p:ph type="body" idx="1"/>
          </p:nvPr>
        </p:nvSpPr>
        <p:spPr>
          <a:xfrm>
            <a:off x="643611" y="1095513"/>
            <a:ext cx="11120821" cy="5081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632345"/>
            <a:ext cx="2743200" cy="225244"/>
          </a:xfrm>
          <a:prstGeom prst="rect">
            <a:avLst/>
          </a:prstGeom>
        </p:spPr>
        <p:txBody>
          <a:bodyPr vert="horz" lIns="91440" tIns="45720" rIns="91440" bIns="45720" rtlCol="0" anchor="ctr"/>
          <a:lstStyle>
            <a:lvl1pPr algn="l">
              <a:defRPr sz="1200">
                <a:solidFill>
                  <a:schemeClr val="tx1">
                    <a:tint val="75000"/>
                  </a:schemeClr>
                </a:solidFill>
                <a:latin typeface="Franklin Gothic Book" panose="020B0503020102020204" pitchFamily="34" charset="0"/>
              </a:defRPr>
            </a:lvl1pPr>
          </a:lstStyle>
          <a:p>
            <a:fld id="{EB4BCB47-B800-4C22-ABFA-201A11650DD7}" type="datetimeFigureOut">
              <a:rPr lang="en-US" smtClean="0"/>
              <a:t>08-Jul-24</a:t>
            </a:fld>
            <a:endParaRPr lang="en-US"/>
          </a:p>
        </p:txBody>
      </p:sp>
      <p:sp>
        <p:nvSpPr>
          <p:cNvPr id="5" name="Footer Placeholder 4"/>
          <p:cNvSpPr>
            <a:spLocks noGrp="1"/>
          </p:cNvSpPr>
          <p:nvPr>
            <p:ph type="ftr" sz="quarter" idx="3"/>
          </p:nvPr>
        </p:nvSpPr>
        <p:spPr>
          <a:xfrm>
            <a:off x="4038600" y="6632345"/>
            <a:ext cx="4114800" cy="225244"/>
          </a:xfrm>
          <a:prstGeom prst="rect">
            <a:avLst/>
          </a:prstGeom>
        </p:spPr>
        <p:txBody>
          <a:bodyPr vert="horz" lIns="91440" tIns="45720" rIns="91440" bIns="45720" rtlCol="0" anchor="ctr"/>
          <a:lstStyle>
            <a:lvl1pPr algn="ctr">
              <a:defRPr sz="1200">
                <a:solidFill>
                  <a:schemeClr val="tx1">
                    <a:tint val="75000"/>
                  </a:schemeClr>
                </a:solidFill>
                <a:latin typeface="Franklin Gothic Book" panose="020B0503020102020204" pitchFamily="34" charset="0"/>
              </a:defRPr>
            </a:lvl1pPr>
          </a:lstStyle>
          <a:p>
            <a:endParaRPr lang="en-US"/>
          </a:p>
        </p:txBody>
      </p:sp>
      <p:sp>
        <p:nvSpPr>
          <p:cNvPr id="6" name="Slide Number Placeholder 5"/>
          <p:cNvSpPr>
            <a:spLocks noGrp="1"/>
          </p:cNvSpPr>
          <p:nvPr>
            <p:ph type="sldNum" sz="quarter" idx="4"/>
          </p:nvPr>
        </p:nvSpPr>
        <p:spPr>
          <a:xfrm>
            <a:off x="8610600" y="6632345"/>
            <a:ext cx="2743200" cy="225244"/>
          </a:xfrm>
          <a:prstGeom prst="rect">
            <a:avLst/>
          </a:prstGeom>
        </p:spPr>
        <p:txBody>
          <a:bodyPr vert="horz" lIns="91440" tIns="45720" rIns="91440" bIns="45720" rtlCol="0" anchor="ctr"/>
          <a:lstStyle>
            <a:lvl1pPr algn="r">
              <a:defRPr sz="1200">
                <a:solidFill>
                  <a:schemeClr val="tx1">
                    <a:tint val="75000"/>
                  </a:schemeClr>
                </a:solidFill>
                <a:latin typeface="Franklin Gothic Book" panose="020B0503020102020204" pitchFamily="34" charset="0"/>
              </a:defRPr>
            </a:lvl1pPr>
          </a:lstStyle>
          <a:p>
            <a:fld id="{F9E3A80A-F3C5-4180-A43E-FAA3B294D857}" type="slidenum">
              <a:rPr lang="en-US" smtClean="0"/>
              <a:t>‹#›</a:t>
            </a:fld>
            <a:endParaRPr lang="en-US"/>
          </a:p>
        </p:txBody>
      </p:sp>
      <p:sp>
        <p:nvSpPr>
          <p:cNvPr id="7" name="hc"/>
          <p:cNvSpPr txBox="1"/>
          <p:nvPr/>
        </p:nvSpPr>
        <p:spPr>
          <a:xfrm>
            <a:off x="0" y="0"/>
            <a:ext cx="12192000" cy="369332"/>
          </a:xfrm>
          <a:prstGeom prst="rect">
            <a:avLst/>
          </a:prstGeom>
          <a:noFill/>
        </p:spPr>
        <p:txBody>
          <a:bodyPr vert="horz" rtlCol="0">
            <a:spAutoFit/>
          </a:bodyPr>
          <a:lstStyle/>
          <a:p>
            <a:endParaRPr lang="en-US" dirty="0">
              <a:solidFill>
                <a:schemeClr val="tx1"/>
              </a:solidFill>
            </a:endParaRPr>
          </a:p>
        </p:txBody>
      </p:sp>
      <p:sp>
        <p:nvSpPr>
          <p:cNvPr id="8" name="fc"/>
          <p:cNvSpPr txBox="1"/>
          <p:nvPr/>
        </p:nvSpPr>
        <p:spPr>
          <a:xfrm>
            <a:off x="0" y="6520180"/>
            <a:ext cx="12192000" cy="369332"/>
          </a:xfrm>
          <a:prstGeom prst="rect">
            <a:avLst/>
          </a:prstGeom>
          <a:noFill/>
        </p:spPr>
        <p:txBody>
          <a:bodyPr vert="horz" rtlCol="0">
            <a:spAutoFit/>
          </a:bodyPr>
          <a:lstStyle/>
          <a:p>
            <a:endParaRPr lang="en-US" dirty="0">
              <a:solidFill>
                <a:schemeClr val="tx1"/>
              </a:solidFill>
            </a:endParaRPr>
          </a:p>
        </p:txBody>
      </p:sp>
    </p:spTree>
    <p:extLst>
      <p:ext uri="{BB962C8B-B14F-4D97-AF65-F5344CB8AC3E}">
        <p14:creationId xmlns:p14="http://schemas.microsoft.com/office/powerpoint/2010/main" val="17342326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2400" b="1" kern="1200" spc="20" baseline="0">
          <a:solidFill>
            <a:schemeClr val="tx1"/>
          </a:solidFill>
          <a:latin typeface="Franklin Gothic Demi" panose="020B070302010202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i="0" kern="1200" cap="none" baseline="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NUL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7.png"/><Relationship Id="rId7" Type="http://schemas.openxmlformats.org/officeDocument/2006/relationships/image" Target="../media/image7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45.emf"/><Relationship Id="rId4" Type="http://schemas.openxmlformats.org/officeDocument/2006/relationships/image" Target="../media/image25.png"/><Relationship Id="rId9"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emf"/><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1.xml"/><Relationship Id="rId7" Type="http://schemas.openxmlformats.org/officeDocument/2006/relationships/image" Target="../media/image10.e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NUL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7.emf"/><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45.emf"/></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customXml" Target="../ink/ink4.xm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35635D9-C3F0-EBE0-554F-FC08E1CF6580}"/>
              </a:ext>
            </a:extLst>
          </p:cNvPr>
          <p:cNvSpPr/>
          <p:nvPr/>
        </p:nvSpPr>
        <p:spPr>
          <a:xfrm>
            <a:off x="1" y="1925722"/>
            <a:ext cx="3771900" cy="242325"/>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fcn_MedialAxis_makeAdjacencyMatrixAndTriangleChains</a:t>
            </a:r>
            <a:endParaRPr lang="en-US" sz="1200" dirty="0"/>
          </a:p>
        </p:txBody>
      </p:sp>
      <p:sp>
        <p:nvSpPr>
          <p:cNvPr id="8" name="Rectangle: Rounded Corners 7">
            <a:extLst>
              <a:ext uri="{FF2B5EF4-FFF2-40B4-BE49-F238E27FC236}">
                <a16:creationId xmlns:a16="http://schemas.microsoft.com/office/drawing/2014/main" id="{53DA032C-F2EA-A148-49EA-D8E935F28ACE}"/>
              </a:ext>
            </a:extLst>
          </p:cNvPr>
          <p:cNvSpPr/>
          <p:nvPr/>
        </p:nvSpPr>
        <p:spPr>
          <a:xfrm>
            <a:off x="761718" y="3166712"/>
            <a:ext cx="2344925" cy="252925"/>
          </a:xfrm>
          <a:prstGeom prst="roundRect">
            <a:avLst/>
          </a:prstGeom>
          <a:solidFill>
            <a:schemeClr val="accent4"/>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fcn_MedialAxis_pruneGraph</a:t>
            </a:r>
            <a:endParaRPr lang="en-US" sz="1200" dirty="0">
              <a:solidFill>
                <a:schemeClr val="tx1"/>
              </a:solidFill>
            </a:endParaRPr>
          </a:p>
        </p:txBody>
      </p:sp>
      <p:sp>
        <p:nvSpPr>
          <p:cNvPr id="3" name="TextBox 2"/>
          <p:cNvSpPr txBox="1"/>
          <p:nvPr/>
        </p:nvSpPr>
        <p:spPr>
          <a:xfrm>
            <a:off x="122644" y="116063"/>
            <a:ext cx="2983999" cy="830997"/>
          </a:xfrm>
          <a:prstGeom prst="rect">
            <a:avLst/>
          </a:prstGeom>
          <a:noFill/>
          <a:ln w="28575">
            <a:solidFill>
              <a:schemeClr val="tx1"/>
            </a:solidFill>
          </a:ln>
        </p:spPr>
        <p:txBody>
          <a:bodyPr wrap="square" numCol="2" rtlCol="0">
            <a:spAutoFit/>
          </a:bodyPr>
          <a:lstStyle/>
          <a:p>
            <a:r>
              <a:rPr lang="en-US" sz="1200" b="1" u="sng" dirty="0"/>
              <a:t>Legend</a:t>
            </a:r>
          </a:p>
          <a:p>
            <a:r>
              <a:rPr lang="en-US" sz="1200" b="1" dirty="0">
                <a:solidFill>
                  <a:schemeClr val="accent1"/>
                </a:solidFill>
              </a:rPr>
              <a:t>Standard function</a:t>
            </a:r>
          </a:p>
          <a:p>
            <a:r>
              <a:rPr lang="en-US" sz="1200" b="1" dirty="0">
                <a:solidFill>
                  <a:schemeClr val="accent4"/>
                </a:solidFill>
              </a:rPr>
              <a:t>Optional function</a:t>
            </a:r>
          </a:p>
          <a:p>
            <a:r>
              <a:rPr lang="en-US" sz="1200" b="1" dirty="0">
                <a:solidFill>
                  <a:srgbClr val="04FC57"/>
                </a:solidFill>
              </a:rPr>
              <a:t>Global input data</a:t>
            </a:r>
          </a:p>
          <a:p>
            <a:r>
              <a:rPr lang="en-US" sz="1200" b="1" dirty="0">
                <a:solidFill>
                  <a:srgbClr val="FB05EF"/>
                </a:solidFill>
              </a:rPr>
              <a:t>Global output data</a:t>
            </a:r>
          </a:p>
          <a:p>
            <a:r>
              <a:rPr lang="en-US" sz="1200" b="1" dirty="0">
                <a:solidFill>
                  <a:schemeClr val="accent2">
                    <a:lumMod val="60000"/>
                    <a:lumOff val="40000"/>
                  </a:schemeClr>
                </a:solidFill>
              </a:rPr>
              <a:t>Intermediate i/o data</a:t>
            </a:r>
          </a:p>
        </p:txBody>
      </p:sp>
      <p:cxnSp>
        <p:nvCxnSpPr>
          <p:cNvPr id="15" name="Elbow Connector 14"/>
          <p:cNvCxnSpPr>
            <a:stCxn id="33" idx="2"/>
            <a:endCxn id="4" idx="0"/>
          </p:cNvCxnSpPr>
          <p:nvPr/>
        </p:nvCxnSpPr>
        <p:spPr>
          <a:xfrm rot="16200000" flipH="1">
            <a:off x="1435089" y="1474860"/>
            <a:ext cx="269980" cy="6317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29974" y="1194077"/>
            <a:ext cx="2248466" cy="461665"/>
          </a:xfrm>
          <a:prstGeom prst="rect">
            <a:avLst/>
          </a:prstGeom>
          <a:solidFill>
            <a:srgbClr val="04FC57"/>
          </a:solidFill>
          <a:ln w="28575">
            <a:solidFill>
              <a:schemeClr val="tx1"/>
            </a:solidFill>
          </a:ln>
        </p:spPr>
        <p:txBody>
          <a:bodyPr wrap="square" rtlCol="0">
            <a:spAutoFit/>
          </a:bodyPr>
          <a:lstStyle/>
          <a:p>
            <a:pPr algn="ctr"/>
            <a:r>
              <a:rPr lang="en-US" sz="1200" dirty="0"/>
              <a:t>2D polytopes defined as vertices,</a:t>
            </a:r>
          </a:p>
          <a:p>
            <a:pPr algn="ctr"/>
            <a:r>
              <a:rPr lang="en-US" sz="1200" dirty="0"/>
              <a:t>Triangulation resolution</a:t>
            </a:r>
          </a:p>
        </p:txBody>
      </p:sp>
      <p:cxnSp>
        <p:nvCxnSpPr>
          <p:cNvPr id="39" name="Elbow Connector 38"/>
          <p:cNvCxnSpPr>
            <a:stCxn id="40" idx="2"/>
            <a:endCxn id="8" idx="0"/>
          </p:cNvCxnSpPr>
          <p:nvPr/>
        </p:nvCxnSpPr>
        <p:spPr>
          <a:xfrm rot="16200000" flipH="1">
            <a:off x="1736697" y="2969227"/>
            <a:ext cx="346739" cy="4823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61718" y="2358308"/>
            <a:ext cx="2248466" cy="461665"/>
          </a:xfrm>
          <a:prstGeom prst="rect">
            <a:avLst/>
          </a:prstGeom>
          <a:solidFill>
            <a:schemeClr val="accent2">
              <a:lumMod val="60000"/>
              <a:lumOff val="40000"/>
            </a:schemeClr>
          </a:solidFill>
          <a:ln w="28575">
            <a:solidFill>
              <a:schemeClr val="tx1"/>
            </a:solidFill>
          </a:ln>
        </p:spPr>
        <p:txBody>
          <a:bodyPr wrap="square" rtlCol="0">
            <a:spAutoFit/>
          </a:bodyPr>
          <a:lstStyle/>
          <a:p>
            <a:pPr algn="ctr"/>
            <a:r>
              <a:rPr lang="en-US" sz="1200" dirty="0"/>
              <a:t>Adjacency matrix, triangle chains (edges), nodes</a:t>
            </a:r>
          </a:p>
        </p:txBody>
      </p:sp>
      <p:cxnSp>
        <p:nvCxnSpPr>
          <p:cNvPr id="41" name="Elbow Connector 40"/>
          <p:cNvCxnSpPr>
            <a:stCxn id="4" idx="2"/>
            <a:endCxn id="40" idx="0"/>
          </p:cNvCxnSpPr>
          <p:nvPr/>
        </p:nvCxnSpPr>
        <p:spPr>
          <a:xfrm rot="5400000">
            <a:off x="1790821" y="2263177"/>
            <a:ext cx="190261" cy="127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0" idx="2"/>
            <a:endCxn id="64" idx="0"/>
          </p:cNvCxnSpPr>
          <p:nvPr/>
        </p:nvCxnSpPr>
        <p:spPr>
          <a:xfrm rot="16200000" flipH="1">
            <a:off x="2039732" y="4525071"/>
            <a:ext cx="441997" cy="90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31948" y="3662292"/>
            <a:ext cx="2248466" cy="646331"/>
          </a:xfrm>
          <a:prstGeom prst="rect">
            <a:avLst/>
          </a:prstGeom>
          <a:solidFill>
            <a:schemeClr val="accent2">
              <a:lumMod val="60000"/>
              <a:lumOff val="40000"/>
            </a:schemeClr>
          </a:solidFill>
          <a:ln w="28575">
            <a:solidFill>
              <a:schemeClr val="tx1"/>
            </a:solidFill>
          </a:ln>
        </p:spPr>
        <p:txBody>
          <a:bodyPr wrap="square" rtlCol="0">
            <a:spAutoFit/>
          </a:bodyPr>
          <a:lstStyle/>
          <a:p>
            <a:pPr algn="ctr"/>
            <a:r>
              <a:rPr lang="en-US" sz="1200" dirty="0"/>
              <a:t>Adjacency matrix, triangle chains (edges), nodes (all without dead ends and “through nodes”)</a:t>
            </a:r>
          </a:p>
        </p:txBody>
      </p:sp>
      <p:cxnSp>
        <p:nvCxnSpPr>
          <p:cNvPr id="61" name="Elbow Connector 60"/>
          <p:cNvCxnSpPr>
            <a:stCxn id="8" idx="2"/>
            <a:endCxn id="60" idx="0"/>
          </p:cNvCxnSpPr>
          <p:nvPr/>
        </p:nvCxnSpPr>
        <p:spPr>
          <a:xfrm rot="16200000" flipH="1">
            <a:off x="1973854" y="3379964"/>
            <a:ext cx="242655" cy="3220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ectangle: Rounded Corners 3">
            <a:extLst>
              <a:ext uri="{FF2B5EF4-FFF2-40B4-BE49-F238E27FC236}">
                <a16:creationId xmlns:a16="http://schemas.microsoft.com/office/drawing/2014/main" id="{F35635D9-C3F0-EBE0-554F-FC08E1CF6580}"/>
              </a:ext>
            </a:extLst>
          </p:cNvPr>
          <p:cNvSpPr/>
          <p:nvPr/>
        </p:nvSpPr>
        <p:spPr>
          <a:xfrm>
            <a:off x="586643" y="4750620"/>
            <a:ext cx="3357274" cy="242325"/>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fcn_MedialAxis_addCostsToTriangleChains</a:t>
            </a:r>
            <a:endParaRPr lang="en-US" sz="1200" dirty="0"/>
          </a:p>
        </p:txBody>
      </p:sp>
      <p:cxnSp>
        <p:nvCxnSpPr>
          <p:cNvPr id="80" name="Elbow Connector 79"/>
          <p:cNvCxnSpPr>
            <a:stCxn id="33" idx="3"/>
            <a:endCxn id="8" idx="3"/>
          </p:cNvCxnSpPr>
          <p:nvPr/>
        </p:nvCxnSpPr>
        <p:spPr>
          <a:xfrm>
            <a:off x="2378440" y="1424910"/>
            <a:ext cx="728203" cy="1868265"/>
          </a:xfrm>
          <a:prstGeom prst="bentConnector3">
            <a:avLst>
              <a:gd name="adj1" fmla="val 21118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33" idx="3"/>
            <a:endCxn id="64" idx="3"/>
          </p:cNvCxnSpPr>
          <p:nvPr/>
        </p:nvCxnSpPr>
        <p:spPr>
          <a:xfrm>
            <a:off x="2378440" y="1424910"/>
            <a:ext cx="1565477" cy="3446873"/>
          </a:xfrm>
          <a:prstGeom prst="bentConnector3">
            <a:avLst>
              <a:gd name="adj1" fmla="val 11460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88" idx="2"/>
            <a:endCxn id="93" idx="0"/>
          </p:cNvCxnSpPr>
          <p:nvPr/>
        </p:nvCxnSpPr>
        <p:spPr>
          <a:xfrm rot="5400000">
            <a:off x="1938411" y="5894676"/>
            <a:ext cx="568866" cy="6667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31948" y="5181915"/>
            <a:ext cx="2248466" cy="461665"/>
          </a:xfrm>
          <a:prstGeom prst="rect">
            <a:avLst/>
          </a:prstGeom>
          <a:solidFill>
            <a:schemeClr val="accent2">
              <a:lumMod val="60000"/>
              <a:lumOff val="40000"/>
            </a:schemeClr>
          </a:solidFill>
          <a:ln w="28575">
            <a:solidFill>
              <a:schemeClr val="tx1"/>
            </a:solidFill>
          </a:ln>
        </p:spPr>
        <p:txBody>
          <a:bodyPr wrap="square" rtlCol="0">
            <a:spAutoFit/>
          </a:bodyPr>
          <a:lstStyle/>
          <a:p>
            <a:pPr algn="ctr"/>
            <a:r>
              <a:rPr lang="en-US" sz="1200" dirty="0"/>
              <a:t>Triangle chains (edges) now with lengths and corridor widths</a:t>
            </a:r>
          </a:p>
        </p:txBody>
      </p:sp>
      <p:cxnSp>
        <p:nvCxnSpPr>
          <p:cNvPr id="89" name="Elbow Connector 88"/>
          <p:cNvCxnSpPr>
            <a:stCxn id="64" idx="2"/>
            <a:endCxn id="88" idx="0"/>
          </p:cNvCxnSpPr>
          <p:nvPr/>
        </p:nvCxnSpPr>
        <p:spPr>
          <a:xfrm rot="5400000">
            <a:off x="2166246" y="5082881"/>
            <a:ext cx="188970" cy="9099"/>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Rectangle: Rounded Corners 3">
            <a:extLst>
              <a:ext uri="{FF2B5EF4-FFF2-40B4-BE49-F238E27FC236}">
                <a16:creationId xmlns:a16="http://schemas.microsoft.com/office/drawing/2014/main" id="{F35635D9-C3F0-EBE0-554F-FC08E1CF6580}"/>
              </a:ext>
            </a:extLst>
          </p:cNvPr>
          <p:cNvSpPr/>
          <p:nvPr/>
        </p:nvSpPr>
        <p:spPr>
          <a:xfrm>
            <a:off x="689907" y="6212446"/>
            <a:ext cx="2999198" cy="383761"/>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fcn_MedialAxis_addPointToAdjacencyMatrixAndTriangleChains</a:t>
            </a:r>
            <a:endParaRPr lang="en-US" sz="1200" dirty="0"/>
          </a:p>
        </p:txBody>
      </p:sp>
      <p:cxnSp>
        <p:nvCxnSpPr>
          <p:cNvPr id="100" name="Elbow Connector 99"/>
          <p:cNvCxnSpPr>
            <a:stCxn id="101" idx="2"/>
            <a:endCxn id="93" idx="0"/>
          </p:cNvCxnSpPr>
          <p:nvPr/>
        </p:nvCxnSpPr>
        <p:spPr>
          <a:xfrm rot="5400000">
            <a:off x="2893773" y="4939314"/>
            <a:ext cx="568866" cy="19773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3599884" y="5181915"/>
            <a:ext cx="1134041" cy="461665"/>
          </a:xfrm>
          <a:prstGeom prst="rect">
            <a:avLst/>
          </a:prstGeom>
          <a:solidFill>
            <a:srgbClr val="04FC57"/>
          </a:solidFill>
          <a:ln w="28575">
            <a:solidFill>
              <a:schemeClr val="tx1"/>
            </a:solidFill>
          </a:ln>
        </p:spPr>
        <p:txBody>
          <a:bodyPr wrap="square" rtlCol="0">
            <a:spAutoFit/>
          </a:bodyPr>
          <a:lstStyle/>
          <a:p>
            <a:pPr algn="ctr"/>
            <a:r>
              <a:rPr lang="en-US" sz="1200" dirty="0"/>
              <a:t>Start position, finish position</a:t>
            </a:r>
          </a:p>
        </p:txBody>
      </p:sp>
      <p:cxnSp>
        <p:nvCxnSpPr>
          <p:cNvPr id="108" name="Elbow Connector 107"/>
          <p:cNvCxnSpPr>
            <a:stCxn id="60" idx="1"/>
            <a:endCxn id="93" idx="0"/>
          </p:cNvCxnSpPr>
          <p:nvPr/>
        </p:nvCxnSpPr>
        <p:spPr>
          <a:xfrm rot="10800000" flipH="1" flipV="1">
            <a:off x="1131948" y="3985458"/>
            <a:ext cx="1057558" cy="2226988"/>
          </a:xfrm>
          <a:prstGeom prst="bentConnector4">
            <a:avLst>
              <a:gd name="adj1" fmla="val -81960"/>
              <a:gd name="adj2" fmla="val 876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124" idx="0"/>
            <a:endCxn id="135" idx="1"/>
          </p:cNvCxnSpPr>
          <p:nvPr/>
        </p:nvCxnSpPr>
        <p:spPr>
          <a:xfrm rot="16200000" flipV="1">
            <a:off x="3405736" y="3020811"/>
            <a:ext cx="5488785" cy="325619"/>
          </a:xfrm>
          <a:prstGeom prst="bentConnector4">
            <a:avLst>
              <a:gd name="adj1" fmla="val 48896"/>
              <a:gd name="adj2" fmla="val 2019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5188704" y="5928013"/>
            <a:ext cx="2248466" cy="830997"/>
          </a:xfrm>
          <a:prstGeom prst="rect">
            <a:avLst/>
          </a:prstGeom>
          <a:solidFill>
            <a:schemeClr val="accent2">
              <a:lumMod val="60000"/>
              <a:lumOff val="40000"/>
            </a:schemeClr>
          </a:solidFill>
          <a:ln w="28575">
            <a:solidFill>
              <a:schemeClr val="tx1"/>
            </a:solidFill>
          </a:ln>
        </p:spPr>
        <p:txBody>
          <a:bodyPr wrap="square" rtlCol="0">
            <a:spAutoFit/>
          </a:bodyPr>
          <a:lstStyle/>
          <a:p>
            <a:pPr algn="ctr"/>
            <a:r>
              <a:rPr lang="en-US" sz="1200" dirty="0"/>
              <a:t>Adjacency matrix, triangle chains (edges), nodes, triangle and node closest to start, triangle and node closest to finish</a:t>
            </a:r>
          </a:p>
        </p:txBody>
      </p:sp>
      <p:cxnSp>
        <p:nvCxnSpPr>
          <p:cNvPr id="125" name="Elbow Connector 124"/>
          <p:cNvCxnSpPr>
            <a:stCxn id="93" idx="3"/>
            <a:endCxn id="124" idx="1"/>
          </p:cNvCxnSpPr>
          <p:nvPr/>
        </p:nvCxnSpPr>
        <p:spPr>
          <a:xfrm flipV="1">
            <a:off x="3689105" y="6343512"/>
            <a:ext cx="1499599" cy="60815"/>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Rectangle: Rounded Corners 3">
            <a:extLst>
              <a:ext uri="{FF2B5EF4-FFF2-40B4-BE49-F238E27FC236}">
                <a16:creationId xmlns:a16="http://schemas.microsoft.com/office/drawing/2014/main" id="{F35635D9-C3F0-EBE0-554F-FC08E1CF6580}"/>
              </a:ext>
            </a:extLst>
          </p:cNvPr>
          <p:cNvSpPr/>
          <p:nvPr/>
        </p:nvSpPr>
        <p:spPr>
          <a:xfrm>
            <a:off x="5987318" y="318065"/>
            <a:ext cx="3357274" cy="242325"/>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fcn_MedialAxis_makeCostGraphAndAllPoints</a:t>
            </a:r>
            <a:endParaRPr lang="en-US" sz="1200" dirty="0"/>
          </a:p>
        </p:txBody>
      </p:sp>
      <p:cxnSp>
        <p:nvCxnSpPr>
          <p:cNvPr id="149" name="Elbow Connector 148"/>
          <p:cNvCxnSpPr>
            <a:stCxn id="150" idx="1"/>
            <a:endCxn id="135" idx="3"/>
          </p:cNvCxnSpPr>
          <p:nvPr/>
        </p:nvCxnSpPr>
        <p:spPr>
          <a:xfrm rot="10800000" flipV="1">
            <a:off x="9344593" y="439226"/>
            <a:ext cx="458961"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9803553" y="208394"/>
            <a:ext cx="2248466" cy="461665"/>
          </a:xfrm>
          <a:prstGeom prst="rect">
            <a:avLst/>
          </a:prstGeom>
          <a:solidFill>
            <a:srgbClr val="04FC57"/>
          </a:solidFill>
          <a:ln w="28575">
            <a:solidFill>
              <a:schemeClr val="tx1"/>
            </a:solidFill>
          </a:ln>
        </p:spPr>
        <p:txBody>
          <a:bodyPr wrap="square" rtlCol="0">
            <a:spAutoFit/>
          </a:bodyPr>
          <a:lstStyle/>
          <a:p>
            <a:pPr algn="ctr"/>
            <a:r>
              <a:rPr lang="en-US" sz="1200" dirty="0"/>
              <a:t>Minimum allowed corridor, ids of </a:t>
            </a:r>
            <a:r>
              <a:rPr lang="en-US" sz="1200" dirty="0" err="1"/>
              <a:t>denylisted</a:t>
            </a:r>
            <a:r>
              <a:rPr lang="en-US" sz="1200" dirty="0"/>
              <a:t> triangle chains (edges)</a:t>
            </a:r>
          </a:p>
        </p:txBody>
      </p:sp>
      <p:cxnSp>
        <p:nvCxnSpPr>
          <p:cNvPr id="154" name="Elbow Connector 153"/>
          <p:cNvCxnSpPr>
            <a:stCxn id="155" idx="2"/>
            <a:endCxn id="161" idx="0"/>
          </p:cNvCxnSpPr>
          <p:nvPr/>
        </p:nvCxnSpPr>
        <p:spPr>
          <a:xfrm rot="16200000" flipH="1">
            <a:off x="7445015" y="2072050"/>
            <a:ext cx="325545" cy="46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6481232" y="895937"/>
            <a:ext cx="2248466" cy="1015663"/>
          </a:xfrm>
          <a:prstGeom prst="rect">
            <a:avLst/>
          </a:prstGeom>
          <a:solidFill>
            <a:schemeClr val="accent2">
              <a:lumMod val="60000"/>
              <a:lumOff val="40000"/>
            </a:schemeClr>
          </a:solidFill>
          <a:ln w="28575">
            <a:solidFill>
              <a:schemeClr val="tx1"/>
            </a:solidFill>
          </a:ln>
        </p:spPr>
        <p:txBody>
          <a:bodyPr wrap="square" rtlCol="0">
            <a:spAutoFit/>
          </a:bodyPr>
          <a:lstStyle/>
          <a:p>
            <a:pPr algn="ctr"/>
            <a:r>
              <a:rPr lang="en-US" sz="1200" dirty="0"/>
              <a:t>Adjacency matrix, cost matrix, all points table, start data structure, finish data structure, best triangle chain (edge) between each pair of nodes</a:t>
            </a:r>
          </a:p>
        </p:txBody>
      </p:sp>
      <p:cxnSp>
        <p:nvCxnSpPr>
          <p:cNvPr id="156" name="Elbow Connector 155"/>
          <p:cNvCxnSpPr>
            <a:stCxn id="155" idx="0"/>
            <a:endCxn id="135" idx="2"/>
          </p:cNvCxnSpPr>
          <p:nvPr/>
        </p:nvCxnSpPr>
        <p:spPr>
          <a:xfrm rot="5400000" flipH="1" flipV="1">
            <a:off x="7467937" y="697919"/>
            <a:ext cx="335547" cy="6049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Rectangle: Rounded Corners 3">
            <a:extLst>
              <a:ext uri="{FF2B5EF4-FFF2-40B4-BE49-F238E27FC236}">
                <a16:creationId xmlns:a16="http://schemas.microsoft.com/office/drawing/2014/main" id="{F35635D9-C3F0-EBE0-554F-FC08E1CF6580}"/>
              </a:ext>
            </a:extLst>
          </p:cNvPr>
          <p:cNvSpPr/>
          <p:nvPr/>
        </p:nvSpPr>
        <p:spPr>
          <a:xfrm>
            <a:off x="6588052" y="2237145"/>
            <a:ext cx="2044114" cy="242325"/>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fcn_algorithm_astar</a:t>
            </a:r>
            <a:endParaRPr lang="en-US" sz="1200" dirty="0"/>
          </a:p>
        </p:txBody>
      </p:sp>
      <p:cxnSp>
        <p:nvCxnSpPr>
          <p:cNvPr id="167" name="Elbow Connector 166"/>
          <p:cNvCxnSpPr>
            <a:stCxn id="168" idx="2"/>
            <a:endCxn id="173" idx="0"/>
          </p:cNvCxnSpPr>
          <p:nvPr/>
        </p:nvCxnSpPr>
        <p:spPr>
          <a:xfrm rot="16200000" flipH="1">
            <a:off x="7535625" y="3047482"/>
            <a:ext cx="333371" cy="16894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6493607" y="2688269"/>
            <a:ext cx="2248466" cy="276999"/>
          </a:xfrm>
          <a:prstGeom prst="rect">
            <a:avLst/>
          </a:prstGeom>
          <a:solidFill>
            <a:schemeClr val="accent2">
              <a:lumMod val="60000"/>
              <a:lumOff val="40000"/>
            </a:schemeClr>
          </a:solidFill>
          <a:ln w="28575">
            <a:solidFill>
              <a:schemeClr val="tx1"/>
            </a:solidFill>
          </a:ln>
        </p:spPr>
        <p:txBody>
          <a:bodyPr wrap="square" rtlCol="0">
            <a:spAutoFit/>
          </a:bodyPr>
          <a:lstStyle/>
          <a:p>
            <a:pPr algn="ctr"/>
            <a:r>
              <a:rPr lang="en-US" sz="1200" dirty="0"/>
              <a:t>Route (as series of nodes)</a:t>
            </a:r>
          </a:p>
        </p:txBody>
      </p:sp>
      <p:cxnSp>
        <p:nvCxnSpPr>
          <p:cNvPr id="169" name="Elbow Connector 168"/>
          <p:cNvCxnSpPr>
            <a:stCxn id="168" idx="0"/>
            <a:endCxn id="161" idx="2"/>
          </p:cNvCxnSpPr>
          <p:nvPr/>
        </p:nvCxnSpPr>
        <p:spPr>
          <a:xfrm rot="16200000" flipV="1">
            <a:off x="7509576" y="2580004"/>
            <a:ext cx="208799" cy="7731"/>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Rectangle: Rounded Corners 3">
            <a:extLst>
              <a:ext uri="{FF2B5EF4-FFF2-40B4-BE49-F238E27FC236}">
                <a16:creationId xmlns:a16="http://schemas.microsoft.com/office/drawing/2014/main" id="{F35635D9-C3F0-EBE0-554F-FC08E1CF6580}"/>
              </a:ext>
            </a:extLst>
          </p:cNvPr>
          <p:cNvSpPr/>
          <p:nvPr/>
        </p:nvSpPr>
        <p:spPr>
          <a:xfrm>
            <a:off x="6710409" y="3298639"/>
            <a:ext cx="2152743" cy="242325"/>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fcn_MedialAxis_processRoute</a:t>
            </a:r>
            <a:endParaRPr lang="en-US" sz="1200" dirty="0"/>
          </a:p>
        </p:txBody>
      </p:sp>
      <p:cxnSp>
        <p:nvCxnSpPr>
          <p:cNvPr id="177" name="Elbow Connector 176"/>
          <p:cNvCxnSpPr>
            <a:stCxn id="155" idx="3"/>
            <a:endCxn id="173" idx="3"/>
          </p:cNvCxnSpPr>
          <p:nvPr/>
        </p:nvCxnSpPr>
        <p:spPr>
          <a:xfrm>
            <a:off x="8729698" y="1403769"/>
            <a:ext cx="133454" cy="2016033"/>
          </a:xfrm>
          <a:prstGeom prst="bentConnector3">
            <a:avLst>
              <a:gd name="adj1" fmla="val 2712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p:cNvCxnSpPr>
            <a:stCxn id="173" idx="2"/>
            <a:endCxn id="181" idx="0"/>
          </p:cNvCxnSpPr>
          <p:nvPr/>
        </p:nvCxnSpPr>
        <p:spPr>
          <a:xfrm rot="16200000" flipH="1">
            <a:off x="7614281" y="3713463"/>
            <a:ext cx="444493" cy="9949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6762041" y="3985457"/>
            <a:ext cx="2248466" cy="646331"/>
          </a:xfrm>
          <a:prstGeom prst="rect">
            <a:avLst/>
          </a:prstGeom>
          <a:solidFill>
            <a:srgbClr val="FB05EF"/>
          </a:solidFill>
          <a:ln w="28575">
            <a:solidFill>
              <a:schemeClr val="tx1"/>
            </a:solidFill>
          </a:ln>
        </p:spPr>
        <p:txBody>
          <a:bodyPr wrap="square" rtlCol="0">
            <a:spAutoFit/>
          </a:bodyPr>
          <a:lstStyle/>
          <a:p>
            <a:pPr algn="ctr"/>
            <a:r>
              <a:rPr lang="en-US" sz="1200" dirty="0"/>
              <a:t>Route (as series of points), route length, narrowest corridor in route </a:t>
            </a:r>
          </a:p>
        </p:txBody>
      </p:sp>
      <p:sp>
        <p:nvSpPr>
          <p:cNvPr id="5" name="TextBox 4">
            <a:extLst>
              <a:ext uri="{FF2B5EF4-FFF2-40B4-BE49-F238E27FC236}">
                <a16:creationId xmlns:a16="http://schemas.microsoft.com/office/drawing/2014/main" id="{31DC8DA0-C59A-E4FC-0129-CBD3E2757878}"/>
              </a:ext>
            </a:extLst>
          </p:cNvPr>
          <p:cNvSpPr txBox="1"/>
          <p:nvPr/>
        </p:nvSpPr>
        <p:spPr>
          <a:xfrm>
            <a:off x="9574073" y="1432120"/>
            <a:ext cx="2248466" cy="4524315"/>
          </a:xfrm>
          <a:prstGeom prst="rect">
            <a:avLst/>
          </a:prstGeom>
          <a:noFill/>
        </p:spPr>
        <p:txBody>
          <a:bodyPr wrap="square">
            <a:spAutoFit/>
          </a:bodyPr>
          <a:lstStyle/>
          <a:p>
            <a:r>
              <a:rPr lang="en-US" dirty="0"/>
              <a:t>Throughout this slide deck, this flow chart of the medial axis planning stack will be referenced.  Each section explaining theory behind a function will be introduced by showing the chart with the function to be explained highlighted in color while the remaining functions are grayed out.</a:t>
            </a:r>
          </a:p>
        </p:txBody>
      </p:sp>
    </p:spTree>
    <p:extLst>
      <p:ext uri="{BB962C8B-B14F-4D97-AF65-F5344CB8AC3E}">
        <p14:creationId xmlns:p14="http://schemas.microsoft.com/office/powerpoint/2010/main" val="1973263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1D07-97EF-3324-E25F-FA6FCDC6E0E6}"/>
              </a:ext>
            </a:extLst>
          </p:cNvPr>
          <p:cNvSpPr>
            <a:spLocks noGrp="1"/>
          </p:cNvSpPr>
          <p:nvPr>
            <p:ph type="title"/>
          </p:nvPr>
        </p:nvSpPr>
        <p:spPr>
          <a:xfrm>
            <a:off x="643612" y="83927"/>
            <a:ext cx="11376107" cy="1293936"/>
          </a:xfrm>
        </p:spPr>
        <p:txBody>
          <a:bodyPr>
            <a:normAutofit fontScale="90000"/>
          </a:bodyPr>
          <a:lstStyle/>
          <a:p>
            <a:r>
              <a:rPr lang="en-US" dirty="0"/>
              <a:t>There may be an easier way to calculate the Voronoi diagram between the nonconvex polytopes using Delaunay triangulation.  The centers of the free space triangles can be connected in a graph [1] that approximates the medial axis or the centers of the maximally inscribed disks [2].</a:t>
            </a:r>
          </a:p>
        </p:txBody>
      </p:sp>
      <p:sp>
        <p:nvSpPr>
          <p:cNvPr id="3" name="Slide Number Placeholder 2">
            <a:extLst>
              <a:ext uri="{FF2B5EF4-FFF2-40B4-BE49-F238E27FC236}">
                <a16:creationId xmlns:a16="http://schemas.microsoft.com/office/drawing/2014/main" id="{644E1A32-D16D-F73C-59E9-B6B2762F8786}"/>
              </a:ext>
            </a:extLst>
          </p:cNvPr>
          <p:cNvSpPr>
            <a:spLocks noGrp="1"/>
          </p:cNvSpPr>
          <p:nvPr>
            <p:ph type="sldNum" sz="quarter" idx="12"/>
          </p:nvPr>
        </p:nvSpPr>
        <p:spPr/>
        <p:txBody>
          <a:bodyPr/>
          <a:lstStyle/>
          <a:p>
            <a:fld id="{CB3FC469-CA8B-4EE5-AE73-966FC6A86920}" type="slidenum">
              <a:rPr lang="en-US" smtClean="0"/>
              <a:t>10</a:t>
            </a:fld>
            <a:endParaRPr lang="en-US"/>
          </a:p>
        </p:txBody>
      </p:sp>
      <p:pic>
        <p:nvPicPr>
          <p:cNvPr id="6" name="Picture 5">
            <a:extLst>
              <a:ext uri="{FF2B5EF4-FFF2-40B4-BE49-F238E27FC236}">
                <a16:creationId xmlns:a16="http://schemas.microsoft.com/office/drawing/2014/main" id="{52248BD5-3216-7B66-3564-BC3F4EAA6C76}"/>
              </a:ext>
            </a:extLst>
          </p:cNvPr>
          <p:cNvPicPr>
            <a:picLocks noChangeAspect="1"/>
          </p:cNvPicPr>
          <p:nvPr/>
        </p:nvPicPr>
        <p:blipFill>
          <a:blip r:embed="rId2"/>
          <a:stretch>
            <a:fillRect/>
          </a:stretch>
        </p:blipFill>
        <p:spPr>
          <a:xfrm>
            <a:off x="1718997" y="2538106"/>
            <a:ext cx="2558175" cy="2112722"/>
          </a:xfrm>
          <a:prstGeom prst="rect">
            <a:avLst/>
          </a:prstGeom>
        </p:spPr>
      </p:pic>
      <p:sp>
        <p:nvSpPr>
          <p:cNvPr id="8" name="TextBox 7">
            <a:extLst>
              <a:ext uri="{FF2B5EF4-FFF2-40B4-BE49-F238E27FC236}">
                <a16:creationId xmlns:a16="http://schemas.microsoft.com/office/drawing/2014/main" id="{D8029FDC-3D2F-F916-394E-34EAA3BED487}"/>
              </a:ext>
            </a:extLst>
          </p:cNvPr>
          <p:cNvSpPr txBox="1"/>
          <p:nvPr/>
        </p:nvSpPr>
        <p:spPr>
          <a:xfrm>
            <a:off x="838200" y="5623180"/>
            <a:ext cx="10046918" cy="1477328"/>
          </a:xfrm>
          <a:prstGeom prst="rect">
            <a:avLst/>
          </a:prstGeom>
          <a:noFill/>
        </p:spPr>
        <p:txBody>
          <a:bodyPr wrap="square">
            <a:spAutoFit/>
          </a:bodyPr>
          <a:lstStyle/>
          <a:p>
            <a:r>
              <a:rPr lang="en-US" dirty="0"/>
              <a:t>[1] Chen, Danny Z., and </a:t>
            </a:r>
            <a:r>
              <a:rPr lang="en-US" dirty="0" err="1"/>
              <a:t>Haitao</a:t>
            </a:r>
            <a:r>
              <a:rPr lang="en-US" dirty="0"/>
              <a:t> Wang. "A new algorithm for computing visibility graphs of polygonal obstacles in the plane." </a:t>
            </a:r>
            <a:r>
              <a:rPr lang="en-US" i="1" dirty="0"/>
              <a:t>Journal of Computational Geometry</a:t>
            </a:r>
            <a:r>
              <a:rPr lang="en-US" dirty="0"/>
              <a:t> 6.1 (2015): 316-345.</a:t>
            </a:r>
          </a:p>
          <a:p>
            <a:r>
              <a:rPr lang="en-US" dirty="0"/>
              <a:t>[2] </a:t>
            </a:r>
            <a:r>
              <a:rPr lang="en-US" dirty="0" err="1"/>
              <a:t>Masehian</a:t>
            </a:r>
            <a:r>
              <a:rPr lang="en-US" dirty="0"/>
              <a:t>, </a:t>
            </a:r>
            <a:r>
              <a:rPr lang="en-US" dirty="0" err="1"/>
              <a:t>Ellips</a:t>
            </a:r>
            <a:r>
              <a:rPr lang="en-US" dirty="0"/>
              <a:t>, and M. R. Amin‐</a:t>
            </a:r>
            <a:r>
              <a:rPr lang="en-US" dirty="0" err="1"/>
              <a:t>Naseri</a:t>
            </a:r>
            <a:r>
              <a:rPr lang="en-US" dirty="0"/>
              <a:t>. "A </a:t>
            </a:r>
            <a:r>
              <a:rPr lang="en-US" dirty="0" err="1"/>
              <a:t>voronoi</a:t>
            </a:r>
            <a:r>
              <a:rPr lang="en-US" dirty="0"/>
              <a:t> diagram‐visibility graph‐potential field compound algorithm for robot path planning." </a:t>
            </a:r>
            <a:r>
              <a:rPr lang="en-US" i="1" dirty="0"/>
              <a:t>Journal of Robotic Systems</a:t>
            </a:r>
            <a:r>
              <a:rPr lang="en-US" dirty="0"/>
              <a:t> 21.6 (2004): 275-300.</a:t>
            </a:r>
          </a:p>
          <a:p>
            <a:endParaRPr lang="en-US" dirty="0"/>
          </a:p>
        </p:txBody>
      </p:sp>
      <p:sp>
        <p:nvSpPr>
          <p:cNvPr id="10" name="TextBox 9">
            <a:extLst>
              <a:ext uri="{FF2B5EF4-FFF2-40B4-BE49-F238E27FC236}">
                <a16:creationId xmlns:a16="http://schemas.microsoft.com/office/drawing/2014/main" id="{69651FE8-D067-58BC-656C-767751C274A5}"/>
              </a:ext>
            </a:extLst>
          </p:cNvPr>
          <p:cNvSpPr txBox="1"/>
          <p:nvPr/>
        </p:nvSpPr>
        <p:spPr>
          <a:xfrm>
            <a:off x="3610627" y="2353440"/>
            <a:ext cx="472857" cy="369332"/>
          </a:xfrm>
          <a:prstGeom prst="rect">
            <a:avLst/>
          </a:prstGeom>
          <a:solidFill>
            <a:schemeClr val="bg1"/>
          </a:solidFill>
          <a:ln>
            <a:solidFill>
              <a:schemeClr val="bg1"/>
            </a:solidFill>
          </a:ln>
        </p:spPr>
        <p:txBody>
          <a:bodyPr wrap="square">
            <a:spAutoFit/>
          </a:bodyPr>
          <a:lstStyle/>
          <a:p>
            <a:r>
              <a:rPr lang="en-US" dirty="0"/>
              <a:t>[1] </a:t>
            </a:r>
          </a:p>
        </p:txBody>
      </p:sp>
      <p:pic>
        <p:nvPicPr>
          <p:cNvPr id="12" name="Picture 11">
            <a:extLst>
              <a:ext uri="{FF2B5EF4-FFF2-40B4-BE49-F238E27FC236}">
                <a16:creationId xmlns:a16="http://schemas.microsoft.com/office/drawing/2014/main" id="{287666AE-035D-99F9-0E4C-2A5D386FDFF4}"/>
              </a:ext>
            </a:extLst>
          </p:cNvPr>
          <p:cNvPicPr>
            <a:picLocks noChangeAspect="1"/>
          </p:cNvPicPr>
          <p:nvPr/>
        </p:nvPicPr>
        <p:blipFill>
          <a:blip r:embed="rId3"/>
          <a:stretch>
            <a:fillRect/>
          </a:stretch>
        </p:blipFill>
        <p:spPr>
          <a:xfrm>
            <a:off x="7457859" y="2722772"/>
            <a:ext cx="3419952" cy="1838582"/>
          </a:xfrm>
          <a:prstGeom prst="rect">
            <a:avLst/>
          </a:prstGeom>
        </p:spPr>
      </p:pic>
      <p:sp>
        <p:nvSpPr>
          <p:cNvPr id="13" name="TextBox 12">
            <a:extLst>
              <a:ext uri="{FF2B5EF4-FFF2-40B4-BE49-F238E27FC236}">
                <a16:creationId xmlns:a16="http://schemas.microsoft.com/office/drawing/2014/main" id="{2BAA3395-4F27-99CF-8D08-32C5D67B2E53}"/>
              </a:ext>
            </a:extLst>
          </p:cNvPr>
          <p:cNvSpPr txBox="1"/>
          <p:nvPr/>
        </p:nvSpPr>
        <p:spPr>
          <a:xfrm>
            <a:off x="10219671" y="2503806"/>
            <a:ext cx="472857" cy="369332"/>
          </a:xfrm>
          <a:prstGeom prst="rect">
            <a:avLst/>
          </a:prstGeom>
          <a:solidFill>
            <a:schemeClr val="bg1"/>
          </a:solidFill>
          <a:ln>
            <a:solidFill>
              <a:schemeClr val="bg1"/>
            </a:solidFill>
          </a:ln>
        </p:spPr>
        <p:txBody>
          <a:bodyPr wrap="square">
            <a:spAutoFit/>
          </a:bodyPr>
          <a:lstStyle/>
          <a:p>
            <a:r>
              <a:rPr lang="en-US" dirty="0"/>
              <a:t>[2] </a:t>
            </a:r>
          </a:p>
        </p:txBody>
      </p:sp>
      <p:cxnSp>
        <p:nvCxnSpPr>
          <p:cNvPr id="14" name="Straight Connector 13">
            <a:extLst>
              <a:ext uri="{FF2B5EF4-FFF2-40B4-BE49-F238E27FC236}">
                <a16:creationId xmlns:a16="http://schemas.microsoft.com/office/drawing/2014/main" id="{290ACC69-14AB-0AEE-6092-A6086AC9DB8A}"/>
              </a:ext>
            </a:extLst>
          </p:cNvPr>
          <p:cNvCxnSpPr>
            <a:cxnSpLocks/>
            <a:endCxn id="15" idx="0"/>
          </p:cNvCxnSpPr>
          <p:nvPr/>
        </p:nvCxnSpPr>
        <p:spPr>
          <a:xfrm>
            <a:off x="3729959" y="4033381"/>
            <a:ext cx="1727739" cy="439265"/>
          </a:xfrm>
          <a:prstGeom prst="line">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C9BFA55-BCC4-B7A2-0EF9-A354CDF597B5}"/>
              </a:ext>
            </a:extLst>
          </p:cNvPr>
          <p:cNvSpPr/>
          <p:nvPr/>
        </p:nvSpPr>
        <p:spPr>
          <a:xfrm>
            <a:off x="4230817" y="4472646"/>
            <a:ext cx="2453762" cy="85699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 graph connecting Delaunay triangles</a:t>
            </a:r>
          </a:p>
        </p:txBody>
      </p:sp>
      <p:cxnSp>
        <p:nvCxnSpPr>
          <p:cNvPr id="17" name="Straight Connector 16">
            <a:extLst>
              <a:ext uri="{FF2B5EF4-FFF2-40B4-BE49-F238E27FC236}">
                <a16:creationId xmlns:a16="http://schemas.microsoft.com/office/drawing/2014/main" id="{F33325AA-5D21-AF2A-BEE0-B38A12A69FAA}"/>
              </a:ext>
            </a:extLst>
          </p:cNvPr>
          <p:cNvCxnSpPr>
            <a:cxnSpLocks/>
            <a:endCxn id="18" idx="2"/>
          </p:cNvCxnSpPr>
          <p:nvPr/>
        </p:nvCxnSpPr>
        <p:spPr>
          <a:xfrm flipH="1" flipV="1">
            <a:off x="6386458" y="2688472"/>
            <a:ext cx="1279471" cy="487917"/>
          </a:xfrm>
          <a:prstGeom prst="line">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A6002A7-6715-2A1F-CE2C-8F85EAC8F8CD}"/>
              </a:ext>
            </a:extLst>
          </p:cNvPr>
          <p:cNvSpPr/>
          <p:nvPr/>
        </p:nvSpPr>
        <p:spPr>
          <a:xfrm>
            <a:off x="5384494" y="1817128"/>
            <a:ext cx="2003927" cy="87134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Maximally inscribed disks in a corridor</a:t>
            </a:r>
          </a:p>
        </p:txBody>
      </p:sp>
      <p:cxnSp>
        <p:nvCxnSpPr>
          <p:cNvPr id="21" name="Straight Connector 20">
            <a:extLst>
              <a:ext uri="{FF2B5EF4-FFF2-40B4-BE49-F238E27FC236}">
                <a16:creationId xmlns:a16="http://schemas.microsoft.com/office/drawing/2014/main" id="{563F2D7D-8A97-F61A-D5DD-19EE85CC1721}"/>
              </a:ext>
            </a:extLst>
          </p:cNvPr>
          <p:cNvCxnSpPr>
            <a:cxnSpLocks/>
            <a:endCxn id="22" idx="2"/>
          </p:cNvCxnSpPr>
          <p:nvPr/>
        </p:nvCxnSpPr>
        <p:spPr>
          <a:xfrm flipH="1" flipV="1">
            <a:off x="8971234" y="2532290"/>
            <a:ext cx="60034" cy="644100"/>
          </a:xfrm>
          <a:prstGeom prst="line">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29CF64E-7DBA-DF29-FD22-60150A6E1E07}"/>
              </a:ext>
            </a:extLst>
          </p:cNvPr>
          <p:cNvSpPr/>
          <p:nvPr/>
        </p:nvSpPr>
        <p:spPr>
          <a:xfrm>
            <a:off x="7803693" y="1660946"/>
            <a:ext cx="2335082" cy="8713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medial axis formed from the centers of the disks</a:t>
            </a:r>
          </a:p>
        </p:txBody>
      </p:sp>
    </p:spTree>
    <p:extLst>
      <p:ext uri="{BB962C8B-B14F-4D97-AF65-F5344CB8AC3E}">
        <p14:creationId xmlns:p14="http://schemas.microsoft.com/office/powerpoint/2010/main" val="1430891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35635D9-C3F0-EBE0-554F-FC08E1CF6580}"/>
              </a:ext>
            </a:extLst>
          </p:cNvPr>
          <p:cNvSpPr/>
          <p:nvPr/>
        </p:nvSpPr>
        <p:spPr>
          <a:xfrm>
            <a:off x="1" y="1925722"/>
            <a:ext cx="3771900" cy="242325"/>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fcn_MedialAxis_makeAdjacencyMatrixAndTriangleChains</a:t>
            </a:r>
            <a:endParaRPr lang="en-US" sz="1200" dirty="0"/>
          </a:p>
        </p:txBody>
      </p:sp>
      <p:sp>
        <p:nvSpPr>
          <p:cNvPr id="8" name="Rectangle: Rounded Corners 7">
            <a:extLst>
              <a:ext uri="{FF2B5EF4-FFF2-40B4-BE49-F238E27FC236}">
                <a16:creationId xmlns:a16="http://schemas.microsoft.com/office/drawing/2014/main" id="{53DA032C-F2EA-A148-49EA-D8E935F28ACE}"/>
              </a:ext>
            </a:extLst>
          </p:cNvPr>
          <p:cNvSpPr/>
          <p:nvPr/>
        </p:nvSpPr>
        <p:spPr>
          <a:xfrm>
            <a:off x="761718" y="3166712"/>
            <a:ext cx="2344925" cy="252925"/>
          </a:xfrm>
          <a:prstGeom prst="roundRect">
            <a:avLst/>
          </a:prstGeom>
          <a:solidFill>
            <a:schemeClr val="bg1">
              <a:lumMod val="6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fcn_MedialAxis_pruneGraph</a:t>
            </a:r>
            <a:endParaRPr lang="en-US" sz="1200" dirty="0">
              <a:solidFill>
                <a:schemeClr val="tx1"/>
              </a:solidFill>
            </a:endParaRPr>
          </a:p>
        </p:txBody>
      </p:sp>
      <p:sp>
        <p:nvSpPr>
          <p:cNvPr id="3" name="TextBox 2"/>
          <p:cNvSpPr txBox="1"/>
          <p:nvPr/>
        </p:nvSpPr>
        <p:spPr>
          <a:xfrm>
            <a:off x="122644" y="116063"/>
            <a:ext cx="2983999" cy="830997"/>
          </a:xfrm>
          <a:prstGeom prst="rect">
            <a:avLst/>
          </a:prstGeom>
          <a:solidFill>
            <a:schemeClr val="bg1">
              <a:lumMod val="65000"/>
            </a:schemeClr>
          </a:solidFill>
          <a:ln w="28575">
            <a:solidFill>
              <a:schemeClr val="tx1"/>
            </a:solidFill>
          </a:ln>
        </p:spPr>
        <p:txBody>
          <a:bodyPr wrap="square" numCol="2" rtlCol="0">
            <a:spAutoFit/>
          </a:bodyPr>
          <a:lstStyle/>
          <a:p>
            <a:r>
              <a:rPr lang="en-US" sz="1200" b="1" u="sng" dirty="0"/>
              <a:t>Legend</a:t>
            </a:r>
          </a:p>
          <a:p>
            <a:r>
              <a:rPr lang="en-US" sz="1200" b="1" dirty="0">
                <a:solidFill>
                  <a:schemeClr val="accent1"/>
                </a:solidFill>
              </a:rPr>
              <a:t>Standard function</a:t>
            </a:r>
          </a:p>
          <a:p>
            <a:r>
              <a:rPr lang="en-US" sz="1200" b="1" dirty="0">
                <a:solidFill>
                  <a:schemeClr val="accent4"/>
                </a:solidFill>
              </a:rPr>
              <a:t>Optional function</a:t>
            </a:r>
          </a:p>
          <a:p>
            <a:r>
              <a:rPr lang="en-US" sz="1200" b="1" dirty="0">
                <a:solidFill>
                  <a:srgbClr val="04FC57"/>
                </a:solidFill>
              </a:rPr>
              <a:t>Global input data</a:t>
            </a:r>
          </a:p>
          <a:p>
            <a:r>
              <a:rPr lang="en-US" sz="1200" b="1" dirty="0">
                <a:solidFill>
                  <a:srgbClr val="FB05EF"/>
                </a:solidFill>
              </a:rPr>
              <a:t>Global output data</a:t>
            </a:r>
          </a:p>
          <a:p>
            <a:r>
              <a:rPr lang="en-US" sz="1200" b="1" dirty="0">
                <a:solidFill>
                  <a:schemeClr val="accent2">
                    <a:lumMod val="60000"/>
                    <a:lumOff val="40000"/>
                  </a:schemeClr>
                </a:solidFill>
              </a:rPr>
              <a:t>Intermediate i/o data</a:t>
            </a:r>
          </a:p>
        </p:txBody>
      </p:sp>
      <p:cxnSp>
        <p:nvCxnSpPr>
          <p:cNvPr id="15" name="Elbow Connector 14"/>
          <p:cNvCxnSpPr>
            <a:stCxn id="33" idx="2"/>
            <a:endCxn id="4" idx="0"/>
          </p:cNvCxnSpPr>
          <p:nvPr/>
        </p:nvCxnSpPr>
        <p:spPr>
          <a:xfrm rot="16200000" flipH="1">
            <a:off x="1435089" y="1474860"/>
            <a:ext cx="269980" cy="6317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29974" y="1194077"/>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2D polytopes defined as vertices,</a:t>
            </a:r>
          </a:p>
          <a:p>
            <a:pPr algn="ctr"/>
            <a:r>
              <a:rPr lang="en-US" sz="1200" dirty="0"/>
              <a:t>Triangulation resolution</a:t>
            </a:r>
          </a:p>
        </p:txBody>
      </p:sp>
      <p:cxnSp>
        <p:nvCxnSpPr>
          <p:cNvPr id="39" name="Elbow Connector 38"/>
          <p:cNvCxnSpPr>
            <a:stCxn id="40" idx="2"/>
            <a:endCxn id="8" idx="0"/>
          </p:cNvCxnSpPr>
          <p:nvPr/>
        </p:nvCxnSpPr>
        <p:spPr>
          <a:xfrm rot="16200000" flipH="1">
            <a:off x="1736697" y="2969227"/>
            <a:ext cx="346739" cy="4823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61718" y="2358308"/>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a:t>
            </a:r>
          </a:p>
        </p:txBody>
      </p:sp>
      <p:cxnSp>
        <p:nvCxnSpPr>
          <p:cNvPr id="41" name="Elbow Connector 40"/>
          <p:cNvCxnSpPr>
            <a:stCxn id="4" idx="2"/>
            <a:endCxn id="40" idx="0"/>
          </p:cNvCxnSpPr>
          <p:nvPr/>
        </p:nvCxnSpPr>
        <p:spPr>
          <a:xfrm rot="5400000">
            <a:off x="1790821" y="2263177"/>
            <a:ext cx="190261" cy="127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0" idx="2"/>
            <a:endCxn id="64" idx="0"/>
          </p:cNvCxnSpPr>
          <p:nvPr/>
        </p:nvCxnSpPr>
        <p:spPr>
          <a:xfrm rot="16200000" flipH="1">
            <a:off x="2039732" y="4525071"/>
            <a:ext cx="441997" cy="90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31948" y="3662292"/>
            <a:ext cx="2248466" cy="646331"/>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 (all without dead ends and “through nodes”)</a:t>
            </a:r>
          </a:p>
        </p:txBody>
      </p:sp>
      <p:cxnSp>
        <p:nvCxnSpPr>
          <p:cNvPr id="61" name="Elbow Connector 60"/>
          <p:cNvCxnSpPr>
            <a:stCxn id="8" idx="2"/>
            <a:endCxn id="60" idx="0"/>
          </p:cNvCxnSpPr>
          <p:nvPr/>
        </p:nvCxnSpPr>
        <p:spPr>
          <a:xfrm rot="16200000" flipH="1">
            <a:off x="1973854" y="3379964"/>
            <a:ext cx="242655" cy="3220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ectangle: Rounded Corners 3">
            <a:extLst>
              <a:ext uri="{FF2B5EF4-FFF2-40B4-BE49-F238E27FC236}">
                <a16:creationId xmlns:a16="http://schemas.microsoft.com/office/drawing/2014/main" id="{F35635D9-C3F0-EBE0-554F-FC08E1CF6580}"/>
              </a:ext>
            </a:extLst>
          </p:cNvPr>
          <p:cNvSpPr/>
          <p:nvPr/>
        </p:nvSpPr>
        <p:spPr>
          <a:xfrm>
            <a:off x="586643" y="4750620"/>
            <a:ext cx="335727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fcn_MedialAxis_addCostsToTriangleChains</a:t>
            </a:r>
            <a:endParaRPr lang="en-US" sz="1200" dirty="0"/>
          </a:p>
        </p:txBody>
      </p:sp>
      <p:cxnSp>
        <p:nvCxnSpPr>
          <p:cNvPr id="80" name="Elbow Connector 79"/>
          <p:cNvCxnSpPr>
            <a:stCxn id="33" idx="3"/>
            <a:endCxn id="8" idx="3"/>
          </p:cNvCxnSpPr>
          <p:nvPr/>
        </p:nvCxnSpPr>
        <p:spPr>
          <a:xfrm>
            <a:off x="2378440" y="1424910"/>
            <a:ext cx="728203" cy="1868265"/>
          </a:xfrm>
          <a:prstGeom prst="bentConnector3">
            <a:avLst>
              <a:gd name="adj1" fmla="val 21118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33" idx="3"/>
            <a:endCxn id="64" idx="3"/>
          </p:cNvCxnSpPr>
          <p:nvPr/>
        </p:nvCxnSpPr>
        <p:spPr>
          <a:xfrm>
            <a:off x="2378440" y="1424910"/>
            <a:ext cx="1565477" cy="3446873"/>
          </a:xfrm>
          <a:prstGeom prst="bentConnector3">
            <a:avLst>
              <a:gd name="adj1" fmla="val 11460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88" idx="2"/>
            <a:endCxn id="93" idx="0"/>
          </p:cNvCxnSpPr>
          <p:nvPr/>
        </p:nvCxnSpPr>
        <p:spPr>
          <a:xfrm rot="5400000">
            <a:off x="1938411" y="5894676"/>
            <a:ext cx="568866" cy="6667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31948" y="5181915"/>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Triangle chains (edges) now with lengths and corridor widths</a:t>
            </a:r>
          </a:p>
        </p:txBody>
      </p:sp>
      <p:cxnSp>
        <p:nvCxnSpPr>
          <p:cNvPr id="89" name="Elbow Connector 88"/>
          <p:cNvCxnSpPr>
            <a:stCxn id="64" idx="2"/>
            <a:endCxn id="88" idx="0"/>
          </p:cNvCxnSpPr>
          <p:nvPr/>
        </p:nvCxnSpPr>
        <p:spPr>
          <a:xfrm rot="5400000">
            <a:off x="2166246" y="5082881"/>
            <a:ext cx="188970" cy="9099"/>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Rectangle: Rounded Corners 3">
            <a:extLst>
              <a:ext uri="{FF2B5EF4-FFF2-40B4-BE49-F238E27FC236}">
                <a16:creationId xmlns:a16="http://schemas.microsoft.com/office/drawing/2014/main" id="{F35635D9-C3F0-EBE0-554F-FC08E1CF6580}"/>
              </a:ext>
            </a:extLst>
          </p:cNvPr>
          <p:cNvSpPr/>
          <p:nvPr/>
        </p:nvSpPr>
        <p:spPr>
          <a:xfrm>
            <a:off x="689907" y="6212446"/>
            <a:ext cx="2999198" cy="383761"/>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fcn_MedialAxis_addPointToAdjacencyMatrixAndTriangleChains</a:t>
            </a:r>
            <a:endParaRPr lang="en-US" sz="1200" dirty="0"/>
          </a:p>
        </p:txBody>
      </p:sp>
      <p:cxnSp>
        <p:nvCxnSpPr>
          <p:cNvPr id="100" name="Elbow Connector 99"/>
          <p:cNvCxnSpPr>
            <a:stCxn id="101" idx="2"/>
            <a:endCxn id="93" idx="0"/>
          </p:cNvCxnSpPr>
          <p:nvPr/>
        </p:nvCxnSpPr>
        <p:spPr>
          <a:xfrm rot="5400000">
            <a:off x="2893773" y="4939314"/>
            <a:ext cx="568866" cy="19773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3599884" y="5181915"/>
            <a:ext cx="1134041"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Start position, finish position</a:t>
            </a:r>
          </a:p>
        </p:txBody>
      </p:sp>
      <p:cxnSp>
        <p:nvCxnSpPr>
          <p:cNvPr id="108" name="Elbow Connector 107"/>
          <p:cNvCxnSpPr>
            <a:stCxn id="60" idx="1"/>
            <a:endCxn id="93" idx="0"/>
          </p:cNvCxnSpPr>
          <p:nvPr/>
        </p:nvCxnSpPr>
        <p:spPr>
          <a:xfrm rot="10800000" flipH="1" flipV="1">
            <a:off x="1131948" y="3985458"/>
            <a:ext cx="1057558" cy="2226988"/>
          </a:xfrm>
          <a:prstGeom prst="bentConnector4">
            <a:avLst>
              <a:gd name="adj1" fmla="val -81960"/>
              <a:gd name="adj2" fmla="val 876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124" idx="0"/>
            <a:endCxn id="135" idx="1"/>
          </p:cNvCxnSpPr>
          <p:nvPr/>
        </p:nvCxnSpPr>
        <p:spPr>
          <a:xfrm rot="16200000" flipV="1">
            <a:off x="3405736" y="3020811"/>
            <a:ext cx="5488785" cy="325619"/>
          </a:xfrm>
          <a:prstGeom prst="bentConnector4">
            <a:avLst>
              <a:gd name="adj1" fmla="val 48896"/>
              <a:gd name="adj2" fmla="val 2019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5188704" y="5928013"/>
            <a:ext cx="2248466" cy="830997"/>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 triangle and node closest to start, triangle and node closest to finish</a:t>
            </a:r>
          </a:p>
        </p:txBody>
      </p:sp>
      <p:cxnSp>
        <p:nvCxnSpPr>
          <p:cNvPr id="125" name="Elbow Connector 124"/>
          <p:cNvCxnSpPr>
            <a:stCxn id="93" idx="3"/>
            <a:endCxn id="124" idx="1"/>
          </p:cNvCxnSpPr>
          <p:nvPr/>
        </p:nvCxnSpPr>
        <p:spPr>
          <a:xfrm flipV="1">
            <a:off x="3689105" y="6343512"/>
            <a:ext cx="1499599" cy="60815"/>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Rectangle: Rounded Corners 3">
            <a:extLst>
              <a:ext uri="{FF2B5EF4-FFF2-40B4-BE49-F238E27FC236}">
                <a16:creationId xmlns:a16="http://schemas.microsoft.com/office/drawing/2014/main" id="{F35635D9-C3F0-EBE0-554F-FC08E1CF6580}"/>
              </a:ext>
            </a:extLst>
          </p:cNvPr>
          <p:cNvSpPr/>
          <p:nvPr/>
        </p:nvSpPr>
        <p:spPr>
          <a:xfrm>
            <a:off x="5987318" y="318065"/>
            <a:ext cx="335727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fcn_MedialAxis_makeCostGraphAndAllPoints</a:t>
            </a:r>
            <a:endParaRPr lang="en-US" sz="1200" dirty="0"/>
          </a:p>
        </p:txBody>
      </p:sp>
      <p:cxnSp>
        <p:nvCxnSpPr>
          <p:cNvPr id="149" name="Elbow Connector 148"/>
          <p:cNvCxnSpPr>
            <a:stCxn id="150" idx="1"/>
            <a:endCxn id="135" idx="3"/>
          </p:cNvCxnSpPr>
          <p:nvPr/>
        </p:nvCxnSpPr>
        <p:spPr>
          <a:xfrm rot="10800000" flipV="1">
            <a:off x="9344593" y="439226"/>
            <a:ext cx="458961"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9803553" y="208394"/>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Minimum allowed corridor, ids of </a:t>
            </a:r>
            <a:r>
              <a:rPr lang="en-US" sz="1200" dirty="0" err="1"/>
              <a:t>denylisted</a:t>
            </a:r>
            <a:r>
              <a:rPr lang="en-US" sz="1200" dirty="0"/>
              <a:t> triangle chains (edges)</a:t>
            </a:r>
          </a:p>
        </p:txBody>
      </p:sp>
      <p:cxnSp>
        <p:nvCxnSpPr>
          <p:cNvPr id="154" name="Elbow Connector 153"/>
          <p:cNvCxnSpPr>
            <a:stCxn id="155" idx="2"/>
            <a:endCxn id="161" idx="0"/>
          </p:cNvCxnSpPr>
          <p:nvPr/>
        </p:nvCxnSpPr>
        <p:spPr>
          <a:xfrm rot="16200000" flipH="1">
            <a:off x="7445015" y="2072050"/>
            <a:ext cx="325545" cy="46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6481232" y="895937"/>
            <a:ext cx="2248466" cy="1015663"/>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cost matrix, all points table, start data structure, finish data structure, best triangle chain (edge) between each pair of nodes</a:t>
            </a:r>
          </a:p>
        </p:txBody>
      </p:sp>
      <p:cxnSp>
        <p:nvCxnSpPr>
          <p:cNvPr id="156" name="Elbow Connector 155"/>
          <p:cNvCxnSpPr>
            <a:stCxn id="155" idx="0"/>
            <a:endCxn id="135" idx="2"/>
          </p:cNvCxnSpPr>
          <p:nvPr/>
        </p:nvCxnSpPr>
        <p:spPr>
          <a:xfrm rot="5400000" flipH="1" flipV="1">
            <a:off x="7467937" y="697919"/>
            <a:ext cx="335547" cy="6049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Rectangle: Rounded Corners 3">
            <a:extLst>
              <a:ext uri="{FF2B5EF4-FFF2-40B4-BE49-F238E27FC236}">
                <a16:creationId xmlns:a16="http://schemas.microsoft.com/office/drawing/2014/main" id="{F35635D9-C3F0-EBE0-554F-FC08E1CF6580}"/>
              </a:ext>
            </a:extLst>
          </p:cNvPr>
          <p:cNvSpPr/>
          <p:nvPr/>
        </p:nvSpPr>
        <p:spPr>
          <a:xfrm>
            <a:off x="6588052" y="2237145"/>
            <a:ext cx="204411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fcn_algorithm_astar</a:t>
            </a:r>
            <a:endParaRPr lang="en-US" sz="1200" dirty="0"/>
          </a:p>
        </p:txBody>
      </p:sp>
      <p:cxnSp>
        <p:nvCxnSpPr>
          <p:cNvPr id="167" name="Elbow Connector 166"/>
          <p:cNvCxnSpPr>
            <a:stCxn id="168" idx="2"/>
            <a:endCxn id="173" idx="0"/>
          </p:cNvCxnSpPr>
          <p:nvPr/>
        </p:nvCxnSpPr>
        <p:spPr>
          <a:xfrm rot="16200000" flipH="1">
            <a:off x="7535625" y="3047482"/>
            <a:ext cx="333371" cy="16894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6493607" y="2688269"/>
            <a:ext cx="2248466" cy="276999"/>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Route (as series of nodes)</a:t>
            </a:r>
          </a:p>
        </p:txBody>
      </p:sp>
      <p:cxnSp>
        <p:nvCxnSpPr>
          <p:cNvPr id="169" name="Elbow Connector 168"/>
          <p:cNvCxnSpPr>
            <a:stCxn id="168" idx="0"/>
            <a:endCxn id="161" idx="2"/>
          </p:cNvCxnSpPr>
          <p:nvPr/>
        </p:nvCxnSpPr>
        <p:spPr>
          <a:xfrm rot="16200000" flipV="1">
            <a:off x="7509576" y="2580004"/>
            <a:ext cx="208799" cy="7731"/>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Rectangle: Rounded Corners 3">
            <a:extLst>
              <a:ext uri="{FF2B5EF4-FFF2-40B4-BE49-F238E27FC236}">
                <a16:creationId xmlns:a16="http://schemas.microsoft.com/office/drawing/2014/main" id="{F35635D9-C3F0-EBE0-554F-FC08E1CF6580}"/>
              </a:ext>
            </a:extLst>
          </p:cNvPr>
          <p:cNvSpPr/>
          <p:nvPr/>
        </p:nvSpPr>
        <p:spPr>
          <a:xfrm>
            <a:off x="6710409" y="3298639"/>
            <a:ext cx="2152743"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fcn_MedialAxis_processRoute</a:t>
            </a:r>
            <a:endParaRPr lang="en-US" sz="1200" dirty="0"/>
          </a:p>
        </p:txBody>
      </p:sp>
      <p:cxnSp>
        <p:nvCxnSpPr>
          <p:cNvPr id="177" name="Elbow Connector 176"/>
          <p:cNvCxnSpPr>
            <a:stCxn id="155" idx="3"/>
            <a:endCxn id="173" idx="3"/>
          </p:cNvCxnSpPr>
          <p:nvPr/>
        </p:nvCxnSpPr>
        <p:spPr>
          <a:xfrm>
            <a:off x="8729698" y="1403769"/>
            <a:ext cx="133454" cy="2016033"/>
          </a:xfrm>
          <a:prstGeom prst="bentConnector3">
            <a:avLst>
              <a:gd name="adj1" fmla="val 2712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p:cNvCxnSpPr>
            <a:stCxn id="173" idx="2"/>
            <a:endCxn id="181" idx="0"/>
          </p:cNvCxnSpPr>
          <p:nvPr/>
        </p:nvCxnSpPr>
        <p:spPr>
          <a:xfrm rot="16200000" flipH="1">
            <a:off x="7614281" y="3713463"/>
            <a:ext cx="444493" cy="9949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6762041" y="3985457"/>
            <a:ext cx="2248466" cy="646331"/>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Route (as series of points), route length, narrowest corridor in route </a:t>
            </a:r>
          </a:p>
        </p:txBody>
      </p:sp>
    </p:spTree>
    <p:extLst>
      <p:ext uri="{BB962C8B-B14F-4D97-AF65-F5344CB8AC3E}">
        <p14:creationId xmlns:p14="http://schemas.microsoft.com/office/powerpoint/2010/main" val="3332146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F191-DFC8-3D20-73AB-F2FAA1B6103B}"/>
              </a:ext>
            </a:extLst>
          </p:cNvPr>
          <p:cNvSpPr>
            <a:spLocks noGrp="1"/>
          </p:cNvSpPr>
          <p:nvPr>
            <p:ph type="title"/>
          </p:nvPr>
        </p:nvSpPr>
        <p:spPr/>
        <p:txBody>
          <a:bodyPr>
            <a:normAutofit/>
          </a:bodyPr>
          <a:lstStyle/>
          <a:p>
            <a:r>
              <a:rPr lang="en-US" dirty="0"/>
              <a:t>First, we form a Delaunay triangulation of the obstacle field so that every obstacle boundary is also a triangle boundary.</a:t>
            </a:r>
          </a:p>
        </p:txBody>
      </p:sp>
      <p:sp>
        <p:nvSpPr>
          <p:cNvPr id="3" name="Slide Number Placeholder 2">
            <a:extLst>
              <a:ext uri="{FF2B5EF4-FFF2-40B4-BE49-F238E27FC236}">
                <a16:creationId xmlns:a16="http://schemas.microsoft.com/office/drawing/2014/main" id="{6E6F36FA-9CFB-07E9-AE6E-B1889B7EC86E}"/>
              </a:ext>
            </a:extLst>
          </p:cNvPr>
          <p:cNvSpPr>
            <a:spLocks noGrp="1"/>
          </p:cNvSpPr>
          <p:nvPr>
            <p:ph type="sldNum" sz="quarter" idx="12"/>
          </p:nvPr>
        </p:nvSpPr>
        <p:spPr/>
        <p:txBody>
          <a:bodyPr/>
          <a:lstStyle/>
          <a:p>
            <a:fld id="{CB3FC469-CA8B-4EE5-AE73-966FC6A86920}" type="slidenum">
              <a:rPr lang="en-US" smtClean="0"/>
              <a:t>12</a:t>
            </a:fld>
            <a:endParaRPr lang="en-US"/>
          </a:p>
        </p:txBody>
      </p:sp>
      <p:pic>
        <p:nvPicPr>
          <p:cNvPr id="6" name="Content Placeholder 5" descr="A blue and white triangle pattern&#10;&#10;Description automatically generated">
            <a:extLst>
              <a:ext uri="{FF2B5EF4-FFF2-40B4-BE49-F238E27FC236}">
                <a16:creationId xmlns:a16="http://schemas.microsoft.com/office/drawing/2014/main" id="{B9EF7ACD-A1F9-C31C-E8E3-50E18FA481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7586" y="1749074"/>
            <a:ext cx="5333333" cy="4000000"/>
          </a:xfrm>
        </p:spPr>
      </p:pic>
      <p:pic>
        <p:nvPicPr>
          <p:cNvPr id="8" name="Picture 7" descr="A red and blue lines on a white background&#10;&#10;Description automatically generated">
            <a:extLst>
              <a:ext uri="{FF2B5EF4-FFF2-40B4-BE49-F238E27FC236}">
                <a16:creationId xmlns:a16="http://schemas.microsoft.com/office/drawing/2014/main" id="{46EFE7E3-A334-9762-E77E-A0CCDE353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22" y="1749074"/>
            <a:ext cx="5333333" cy="4000000"/>
          </a:xfrm>
          <a:prstGeom prst="rect">
            <a:avLst/>
          </a:prstGeom>
        </p:spPr>
      </p:pic>
      <p:sp>
        <p:nvSpPr>
          <p:cNvPr id="9" name="Arrow: Right 8">
            <a:extLst>
              <a:ext uri="{FF2B5EF4-FFF2-40B4-BE49-F238E27FC236}">
                <a16:creationId xmlns:a16="http://schemas.microsoft.com/office/drawing/2014/main" id="{761E2869-0D71-FAF5-C85A-EA7159A55A2D}"/>
              </a:ext>
            </a:extLst>
          </p:cNvPr>
          <p:cNvSpPr/>
          <p:nvPr/>
        </p:nvSpPr>
        <p:spPr>
          <a:xfrm>
            <a:off x="6096000" y="3153103"/>
            <a:ext cx="525517" cy="11824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p:cNvSpPr/>
          <p:nvPr/>
        </p:nvSpPr>
        <p:spPr>
          <a:xfrm rot="6602311">
            <a:off x="7882759" y="1902372"/>
            <a:ext cx="630620" cy="861849"/>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9279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F191-DFC8-3D20-73AB-F2FAA1B6103B}"/>
              </a:ext>
            </a:extLst>
          </p:cNvPr>
          <p:cNvSpPr>
            <a:spLocks noGrp="1"/>
          </p:cNvSpPr>
          <p:nvPr>
            <p:ph type="title"/>
          </p:nvPr>
        </p:nvSpPr>
        <p:spPr/>
        <p:txBody>
          <a:bodyPr/>
          <a:lstStyle/>
          <a:p>
            <a:r>
              <a:rPr lang="en-US" dirty="0"/>
              <a:t>Next, triangles inside of polytope obstacles are removed.</a:t>
            </a:r>
          </a:p>
        </p:txBody>
      </p:sp>
      <p:sp>
        <p:nvSpPr>
          <p:cNvPr id="3" name="Slide Number Placeholder 2">
            <a:extLst>
              <a:ext uri="{FF2B5EF4-FFF2-40B4-BE49-F238E27FC236}">
                <a16:creationId xmlns:a16="http://schemas.microsoft.com/office/drawing/2014/main" id="{6E6F36FA-9CFB-07E9-AE6E-B1889B7EC86E}"/>
              </a:ext>
            </a:extLst>
          </p:cNvPr>
          <p:cNvSpPr>
            <a:spLocks noGrp="1"/>
          </p:cNvSpPr>
          <p:nvPr>
            <p:ph type="sldNum" sz="quarter" idx="12"/>
          </p:nvPr>
        </p:nvSpPr>
        <p:spPr/>
        <p:txBody>
          <a:bodyPr/>
          <a:lstStyle/>
          <a:p>
            <a:fld id="{CB3FC469-CA8B-4EE5-AE73-966FC6A86920}" type="slidenum">
              <a:rPr lang="en-US" smtClean="0"/>
              <a:t>13</a:t>
            </a:fld>
            <a:endParaRPr lang="en-US"/>
          </a:p>
        </p:txBody>
      </p:sp>
      <p:pic>
        <p:nvPicPr>
          <p:cNvPr id="10" name="Content Placeholder 9" descr="A blue and white grid with numbers&#10;&#10;Description automatically generated">
            <a:extLst>
              <a:ext uri="{FF2B5EF4-FFF2-40B4-BE49-F238E27FC236}">
                <a16:creationId xmlns:a16="http://schemas.microsoft.com/office/drawing/2014/main" id="{995E31F3-E71D-3E46-E4CE-CDB7EFA12D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667" y="1800690"/>
            <a:ext cx="5333333" cy="4000000"/>
          </a:xfrm>
        </p:spPr>
      </p:pic>
      <p:pic>
        <p:nvPicPr>
          <p:cNvPr id="8" name="Picture 7" descr="A red and blue lines on a white background&#10;&#10;Description automatically generated">
            <a:extLst>
              <a:ext uri="{FF2B5EF4-FFF2-40B4-BE49-F238E27FC236}">
                <a16:creationId xmlns:a16="http://schemas.microsoft.com/office/drawing/2014/main" id="{46EFE7E3-A334-9762-E77E-A0CCDE353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22" y="1749074"/>
            <a:ext cx="5333333" cy="4000000"/>
          </a:xfrm>
          <a:prstGeom prst="rect">
            <a:avLst/>
          </a:prstGeom>
        </p:spPr>
      </p:pic>
      <p:sp>
        <p:nvSpPr>
          <p:cNvPr id="9" name="Arrow: Right 8">
            <a:extLst>
              <a:ext uri="{FF2B5EF4-FFF2-40B4-BE49-F238E27FC236}">
                <a16:creationId xmlns:a16="http://schemas.microsoft.com/office/drawing/2014/main" id="{761E2869-0D71-FAF5-C85A-EA7159A55A2D}"/>
              </a:ext>
            </a:extLst>
          </p:cNvPr>
          <p:cNvSpPr/>
          <p:nvPr/>
        </p:nvSpPr>
        <p:spPr>
          <a:xfrm>
            <a:off x="6096000" y="3153103"/>
            <a:ext cx="525517" cy="11824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1983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map of a map&#10;&#10;Description automatically generated with medium confidence">
            <a:extLst>
              <a:ext uri="{FF2B5EF4-FFF2-40B4-BE49-F238E27FC236}">
                <a16:creationId xmlns:a16="http://schemas.microsoft.com/office/drawing/2014/main" id="{4B0EDBA4-BDEA-EE4F-4148-E32704BFEB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3317" y="590049"/>
            <a:ext cx="8245365" cy="6184024"/>
          </a:xfrm>
        </p:spPr>
      </p:pic>
      <p:sp>
        <p:nvSpPr>
          <p:cNvPr id="2" name="Title 1">
            <a:extLst>
              <a:ext uri="{FF2B5EF4-FFF2-40B4-BE49-F238E27FC236}">
                <a16:creationId xmlns:a16="http://schemas.microsoft.com/office/drawing/2014/main" id="{9F275EA3-84A5-B660-1B1C-913F4B4907A0}"/>
              </a:ext>
            </a:extLst>
          </p:cNvPr>
          <p:cNvSpPr>
            <a:spLocks noGrp="1"/>
          </p:cNvSpPr>
          <p:nvPr>
            <p:ph type="title"/>
          </p:nvPr>
        </p:nvSpPr>
        <p:spPr/>
        <p:txBody>
          <a:bodyPr>
            <a:normAutofit/>
          </a:bodyPr>
          <a:lstStyle/>
          <a:p>
            <a:r>
              <a:rPr lang="en-US" dirty="0"/>
              <a:t>The circumcenters of the triangles can be found and their locations connected into a graph that approximates the medial axis of the free space.</a:t>
            </a:r>
          </a:p>
        </p:txBody>
      </p:sp>
      <p:sp>
        <p:nvSpPr>
          <p:cNvPr id="3" name="Slide Number Placeholder 2">
            <a:extLst>
              <a:ext uri="{FF2B5EF4-FFF2-40B4-BE49-F238E27FC236}">
                <a16:creationId xmlns:a16="http://schemas.microsoft.com/office/drawing/2014/main" id="{9E59505C-07C1-0C98-79F0-58FA068417ED}"/>
              </a:ext>
            </a:extLst>
          </p:cNvPr>
          <p:cNvSpPr>
            <a:spLocks noGrp="1"/>
          </p:cNvSpPr>
          <p:nvPr>
            <p:ph type="sldNum" sz="quarter" idx="12"/>
          </p:nvPr>
        </p:nvSpPr>
        <p:spPr/>
        <p:txBody>
          <a:bodyPr/>
          <a:lstStyle/>
          <a:p>
            <a:fld id="{CB3FC469-CA8B-4EE5-AE73-966FC6A86920}" type="slidenum">
              <a:rPr lang="en-US" smtClean="0"/>
              <a:t>14</a:t>
            </a:fld>
            <a:endParaRPr lang="en-US"/>
          </a:p>
        </p:txBody>
      </p:sp>
    </p:spTree>
    <p:extLst>
      <p:ext uri="{BB962C8B-B14F-4D97-AF65-F5344CB8AC3E}">
        <p14:creationId xmlns:p14="http://schemas.microsoft.com/office/powerpoint/2010/main" val="1782783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1367186"/>
          </a:xfrm>
        </p:spPr>
        <p:txBody>
          <a:bodyPr>
            <a:normAutofit fontScale="90000"/>
          </a:bodyPr>
          <a:lstStyle/>
          <a:p>
            <a:r>
              <a:rPr lang="en-US" dirty="0"/>
              <a:t>One outstanding question was whether the </a:t>
            </a:r>
            <a:r>
              <a:rPr lang="en-US" dirty="0" err="1"/>
              <a:t>incenter</a:t>
            </a:r>
            <a:r>
              <a:rPr lang="en-US" dirty="0"/>
              <a:t> or circumcenter was appropriate to use.  The circumcenter will have the advantage of always being in the triangles but it will oscillate as a rectangular corridor is approximated by triangles with alternating orientation.</a:t>
            </a:r>
          </a:p>
        </p:txBody>
      </p:sp>
      <p:sp>
        <p:nvSpPr>
          <p:cNvPr id="3" name="Slide Number Placeholder 2"/>
          <p:cNvSpPr>
            <a:spLocks noGrp="1"/>
          </p:cNvSpPr>
          <p:nvPr>
            <p:ph type="sldNum" sz="quarter" idx="12"/>
          </p:nvPr>
        </p:nvSpPr>
        <p:spPr/>
        <p:txBody>
          <a:bodyPr/>
          <a:lstStyle/>
          <a:p>
            <a:fld id="{CB3FC469-CA8B-4EE5-AE73-966FC6A86920}" type="slidenum">
              <a:rPr lang="en-US" smtClean="0"/>
              <a:t>15</a:t>
            </a:fld>
            <a:endParaRPr lang="en-US"/>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643612" y="1635988"/>
            <a:ext cx="5334000" cy="4000500"/>
          </a:xfrm>
          <a:prstGeom prst="rect">
            <a:avLst/>
          </a:prstGeom>
        </p:spPr>
      </p:pic>
      <p:pic>
        <p:nvPicPr>
          <p:cNvPr id="6" name="Picture 5"/>
          <p:cNvPicPr>
            <a:picLocks noChangeAspect="1"/>
          </p:cNvPicPr>
          <p:nvPr/>
        </p:nvPicPr>
        <p:blipFill>
          <a:blip r:embed="rId3"/>
          <a:stretch>
            <a:fillRect/>
          </a:stretch>
        </p:blipFill>
        <p:spPr>
          <a:xfrm>
            <a:off x="6206139" y="1635988"/>
            <a:ext cx="5334000" cy="4000500"/>
          </a:xfrm>
          <a:prstGeom prst="rect">
            <a:avLst/>
          </a:prstGeom>
        </p:spPr>
      </p:pic>
      <p:sp>
        <p:nvSpPr>
          <p:cNvPr id="7" name="Rectangle 6">
            <a:extLst>
              <a:ext uri="{FF2B5EF4-FFF2-40B4-BE49-F238E27FC236}">
                <a16:creationId xmlns:a16="http://schemas.microsoft.com/office/drawing/2014/main" id="{98CEBBF7-D7FF-1CB0-37D4-46518BA435EB}"/>
              </a:ext>
            </a:extLst>
          </p:cNvPr>
          <p:cNvSpPr/>
          <p:nvPr/>
        </p:nvSpPr>
        <p:spPr>
          <a:xfrm>
            <a:off x="1296512" y="4931815"/>
            <a:ext cx="1069001" cy="256411"/>
          </a:xfrm>
          <a:prstGeom prst="rect">
            <a:avLst/>
          </a:prstGeom>
          <a:noFill/>
          <a:ln w="57150">
            <a:solidFill>
              <a:srgbClr val="8E2D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9B7FF6E-F761-BF31-6E13-3BEFBB6BAC7F}"/>
              </a:ext>
            </a:extLst>
          </p:cNvPr>
          <p:cNvCxnSpPr>
            <a:cxnSpLocks/>
            <a:stCxn id="7" idx="3"/>
            <a:endCxn id="9" idx="1"/>
          </p:cNvCxnSpPr>
          <p:nvPr/>
        </p:nvCxnSpPr>
        <p:spPr>
          <a:xfrm flipV="1">
            <a:off x="2365513" y="3547361"/>
            <a:ext cx="4512376" cy="1512660"/>
          </a:xfrm>
          <a:prstGeom prst="line">
            <a:avLst/>
          </a:prstGeom>
          <a:ln w="57150">
            <a:solidFill>
              <a:srgbClr val="8E2DA9"/>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53EF7B4-26E7-293E-C5BD-8F59D248AA30}"/>
              </a:ext>
            </a:extLst>
          </p:cNvPr>
          <p:cNvSpPr/>
          <p:nvPr/>
        </p:nvSpPr>
        <p:spPr>
          <a:xfrm>
            <a:off x="6877889" y="1906495"/>
            <a:ext cx="4134668" cy="3281731"/>
          </a:xfrm>
          <a:prstGeom prst="rect">
            <a:avLst/>
          </a:prstGeom>
          <a:noFill/>
          <a:ln w="57150">
            <a:solidFill>
              <a:srgbClr val="8E2D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377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6206150" y="1635988"/>
            <a:ext cx="5334000" cy="4000500"/>
          </a:xfrm>
          <a:prstGeom prst="rect">
            <a:avLst/>
          </a:prstGeom>
        </p:spPr>
      </p:pic>
      <p:sp>
        <p:nvSpPr>
          <p:cNvPr id="2" name="Title 1"/>
          <p:cNvSpPr>
            <a:spLocks noGrp="1"/>
          </p:cNvSpPr>
          <p:nvPr>
            <p:ph type="title"/>
          </p:nvPr>
        </p:nvSpPr>
        <p:spPr/>
        <p:txBody>
          <a:bodyPr>
            <a:normAutofit/>
          </a:bodyPr>
          <a:lstStyle/>
          <a:p>
            <a:r>
              <a:rPr lang="en-US" dirty="0"/>
              <a:t>The circumcenter gives a smoother approximate of the medial axis, with the accuracy improving as the triangle count increases.</a:t>
            </a:r>
          </a:p>
        </p:txBody>
      </p:sp>
      <p:sp>
        <p:nvSpPr>
          <p:cNvPr id="3" name="Slide Number Placeholder 2"/>
          <p:cNvSpPr>
            <a:spLocks noGrp="1"/>
          </p:cNvSpPr>
          <p:nvPr>
            <p:ph type="sldNum" sz="quarter" idx="12"/>
          </p:nvPr>
        </p:nvSpPr>
        <p:spPr/>
        <p:txBody>
          <a:bodyPr/>
          <a:lstStyle/>
          <a:p>
            <a:fld id="{CB3FC469-CA8B-4EE5-AE73-966FC6A86920}" type="slidenum">
              <a:rPr lang="en-US" smtClean="0"/>
              <a:t>16</a:t>
            </a:fld>
            <a:endParaRPr lang="en-US"/>
          </a:p>
        </p:txBody>
      </p:sp>
      <p:sp>
        <p:nvSpPr>
          <p:cNvPr id="4" name="Content Placeholder 3"/>
          <p:cNvSpPr>
            <a:spLocks noGrp="1"/>
          </p:cNvSpPr>
          <p:nvPr>
            <p:ph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997665" y="1635988"/>
            <a:ext cx="5334000" cy="4000500"/>
          </a:xfrm>
          <a:prstGeom prst="rect">
            <a:avLst/>
          </a:prstGeom>
        </p:spPr>
      </p:pic>
      <p:sp>
        <p:nvSpPr>
          <p:cNvPr id="7" name="Rectangle 6">
            <a:extLst>
              <a:ext uri="{FF2B5EF4-FFF2-40B4-BE49-F238E27FC236}">
                <a16:creationId xmlns:a16="http://schemas.microsoft.com/office/drawing/2014/main" id="{98CEBBF7-D7FF-1CB0-37D4-46518BA435EB}"/>
              </a:ext>
            </a:extLst>
          </p:cNvPr>
          <p:cNvSpPr/>
          <p:nvPr/>
        </p:nvSpPr>
        <p:spPr>
          <a:xfrm>
            <a:off x="4536668" y="4273826"/>
            <a:ext cx="1069001" cy="576469"/>
          </a:xfrm>
          <a:prstGeom prst="rect">
            <a:avLst/>
          </a:prstGeom>
          <a:noFill/>
          <a:ln w="57150">
            <a:solidFill>
              <a:srgbClr val="8E2D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9B7FF6E-F761-BF31-6E13-3BEFBB6BAC7F}"/>
              </a:ext>
            </a:extLst>
          </p:cNvPr>
          <p:cNvCxnSpPr>
            <a:cxnSpLocks/>
            <a:stCxn id="7" idx="3"/>
            <a:endCxn id="9" idx="1"/>
          </p:cNvCxnSpPr>
          <p:nvPr/>
        </p:nvCxnSpPr>
        <p:spPr>
          <a:xfrm flipV="1">
            <a:off x="5605669" y="3547361"/>
            <a:ext cx="1272220" cy="1014700"/>
          </a:xfrm>
          <a:prstGeom prst="line">
            <a:avLst/>
          </a:prstGeom>
          <a:ln w="57150">
            <a:solidFill>
              <a:srgbClr val="8E2DA9"/>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53EF7B4-26E7-293E-C5BD-8F59D248AA30}"/>
              </a:ext>
            </a:extLst>
          </p:cNvPr>
          <p:cNvSpPr/>
          <p:nvPr/>
        </p:nvSpPr>
        <p:spPr>
          <a:xfrm>
            <a:off x="6877889" y="1906495"/>
            <a:ext cx="4134668" cy="3281731"/>
          </a:xfrm>
          <a:prstGeom prst="rect">
            <a:avLst/>
          </a:prstGeom>
          <a:noFill/>
          <a:ln w="57150">
            <a:solidFill>
              <a:srgbClr val="8E2D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904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7F0E0-18A3-6969-A717-D635A2B556D7}"/>
              </a:ext>
            </a:extLst>
          </p:cNvPr>
          <p:cNvSpPr>
            <a:spLocks noGrp="1"/>
          </p:cNvSpPr>
          <p:nvPr>
            <p:ph type="title"/>
          </p:nvPr>
        </p:nvSpPr>
        <p:spPr>
          <a:xfrm>
            <a:off x="643612" y="83928"/>
            <a:ext cx="11376107" cy="865404"/>
          </a:xfrm>
        </p:spPr>
        <p:txBody>
          <a:bodyPr>
            <a:noAutofit/>
          </a:bodyPr>
          <a:lstStyle/>
          <a:p>
            <a:r>
              <a:rPr lang="en-US" sz="2000" dirty="0"/>
              <a:t>The high triangle count yields a smooth axis and a lowly connected graph (low branching factor, b), but the overall number of nodes in this graph is significantly higher than in a visibility graph.</a:t>
            </a:r>
          </a:p>
        </p:txBody>
      </p:sp>
      <p:sp>
        <p:nvSpPr>
          <p:cNvPr id="3" name="Slide Number Placeholder 2">
            <a:extLst>
              <a:ext uri="{FF2B5EF4-FFF2-40B4-BE49-F238E27FC236}">
                <a16:creationId xmlns:a16="http://schemas.microsoft.com/office/drawing/2014/main" id="{94C67701-E3B5-C6BD-DC8B-E2FA3B355D14}"/>
              </a:ext>
            </a:extLst>
          </p:cNvPr>
          <p:cNvSpPr>
            <a:spLocks noGrp="1"/>
          </p:cNvSpPr>
          <p:nvPr>
            <p:ph type="sldNum" sz="quarter" idx="12"/>
          </p:nvPr>
        </p:nvSpPr>
        <p:spPr/>
        <p:txBody>
          <a:bodyPr/>
          <a:lstStyle/>
          <a:p>
            <a:fld id="{CB3FC469-CA8B-4EE5-AE73-966FC6A86920}" type="slidenum">
              <a:rPr lang="en-US" smtClean="0"/>
              <a:t>17</a:t>
            </a:fld>
            <a:endParaRPr lang="en-US"/>
          </a:p>
        </p:txBody>
      </p:sp>
      <p:sp>
        <p:nvSpPr>
          <p:cNvPr id="12" name="TextBox 11">
            <a:extLst>
              <a:ext uri="{FF2B5EF4-FFF2-40B4-BE49-F238E27FC236}">
                <a16:creationId xmlns:a16="http://schemas.microsoft.com/office/drawing/2014/main" id="{03E728A4-FBE0-9E2C-C869-EB35A9044974}"/>
              </a:ext>
            </a:extLst>
          </p:cNvPr>
          <p:cNvSpPr txBox="1"/>
          <p:nvPr/>
        </p:nvSpPr>
        <p:spPr>
          <a:xfrm>
            <a:off x="2071098" y="1077789"/>
            <a:ext cx="3265118" cy="369332"/>
          </a:xfrm>
          <a:prstGeom prst="rect">
            <a:avLst/>
          </a:prstGeom>
          <a:noFill/>
        </p:spPr>
        <p:txBody>
          <a:bodyPr wrap="square" rtlCol="0">
            <a:spAutoFit/>
          </a:bodyPr>
          <a:lstStyle/>
          <a:p>
            <a:r>
              <a:rPr lang="en-US" dirty="0"/>
              <a:t>Conventional vertex </a:t>
            </a:r>
            <a:r>
              <a:rPr lang="en-US" dirty="0" err="1"/>
              <a:t>vgraph</a:t>
            </a:r>
            <a:endParaRPr lang="en-US" dirty="0"/>
          </a:p>
        </p:txBody>
      </p:sp>
      <p:sp>
        <p:nvSpPr>
          <p:cNvPr id="13" name="TextBox 12">
            <a:extLst>
              <a:ext uri="{FF2B5EF4-FFF2-40B4-BE49-F238E27FC236}">
                <a16:creationId xmlns:a16="http://schemas.microsoft.com/office/drawing/2014/main" id="{A180330A-DCCE-4B6D-3B50-43FC7DCC1EF5}"/>
              </a:ext>
            </a:extLst>
          </p:cNvPr>
          <p:cNvSpPr txBox="1"/>
          <p:nvPr/>
        </p:nvSpPr>
        <p:spPr>
          <a:xfrm>
            <a:off x="7296820" y="1097202"/>
            <a:ext cx="3622973" cy="369332"/>
          </a:xfrm>
          <a:prstGeom prst="rect">
            <a:avLst/>
          </a:prstGeom>
          <a:noFill/>
        </p:spPr>
        <p:txBody>
          <a:bodyPr wrap="square" rtlCol="0">
            <a:spAutoFit/>
          </a:bodyPr>
          <a:lstStyle/>
          <a:p>
            <a:r>
              <a:rPr lang="en-US" dirty="0" err="1"/>
              <a:t>Vgraph</a:t>
            </a:r>
            <a:r>
              <a:rPr lang="en-US" dirty="0"/>
              <a:t> formed from medial axis</a:t>
            </a:r>
          </a:p>
        </p:txBody>
      </p:sp>
      <p:pic>
        <p:nvPicPr>
          <p:cNvPr id="10" name="Content Placeholder 5" descr="A map of a map&#10;&#10;Description automatically generated with medium confidence">
            <a:extLst>
              <a:ext uri="{FF2B5EF4-FFF2-40B4-BE49-F238E27FC236}">
                <a16:creationId xmlns:a16="http://schemas.microsoft.com/office/drawing/2014/main" id="{D97837AA-312B-241A-7815-984934687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1665" y="1466534"/>
            <a:ext cx="5233242" cy="392493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1A30A09-030D-8581-4832-1DC2CFD53177}"/>
                  </a:ext>
                </a:extLst>
              </p:cNvPr>
              <p:cNvSpPr txBox="1"/>
              <p:nvPr/>
            </p:nvSpPr>
            <p:spPr>
              <a:xfrm>
                <a:off x="8919059" y="5734906"/>
                <a:ext cx="201978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≤3</m:t>
                      </m:r>
                    </m:oMath>
                  </m:oMathPara>
                </a14:m>
                <a:endParaRPr lang="en-US" b="0" dirty="0"/>
              </a:p>
              <a:p>
                <a:r>
                  <a:rPr lang="en-US" dirty="0"/>
                  <a:t>Num. nodes = 3488</a:t>
                </a:r>
              </a:p>
            </p:txBody>
          </p:sp>
        </mc:Choice>
        <mc:Fallback xmlns="">
          <p:sp>
            <p:nvSpPr>
              <p:cNvPr id="14" name="TextBox 13">
                <a:extLst>
                  <a:ext uri="{FF2B5EF4-FFF2-40B4-BE49-F238E27FC236}">
                    <a16:creationId xmlns:a16="http://schemas.microsoft.com/office/drawing/2014/main" id="{D1A30A09-030D-8581-4832-1DC2CFD53177}"/>
                  </a:ext>
                </a:extLst>
              </p:cNvPr>
              <p:cNvSpPr txBox="1">
                <a:spLocks noRot="1" noChangeAspect="1" noMove="1" noResize="1" noEditPoints="1" noAdjustHandles="1" noChangeArrowheads="1" noChangeShapeType="1" noTextEdit="1"/>
              </p:cNvSpPr>
              <p:nvPr/>
            </p:nvSpPr>
            <p:spPr>
              <a:xfrm>
                <a:off x="8919059" y="5734906"/>
                <a:ext cx="2019784" cy="553998"/>
              </a:xfrm>
              <a:prstGeom prst="rect">
                <a:avLst/>
              </a:prstGeom>
              <a:blipFill>
                <a:blip r:embed="rId3"/>
                <a:stretch>
                  <a:fillRect l="-6949" r="-6647" b="-24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AF5AAC-0518-68FA-C6CB-C5EDD41EFBBA}"/>
                  </a:ext>
                </a:extLst>
              </p:cNvPr>
              <p:cNvSpPr txBox="1"/>
              <p:nvPr/>
            </p:nvSpPr>
            <p:spPr>
              <a:xfrm>
                <a:off x="3509903" y="5640796"/>
                <a:ext cx="189154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≈10</m:t>
                      </m:r>
                    </m:oMath>
                  </m:oMathPara>
                </a14:m>
                <a:endParaRPr lang="en-US" b="0" dirty="0"/>
              </a:p>
              <a:p>
                <a:r>
                  <a:rPr lang="en-US" dirty="0"/>
                  <a:t>Num. nodes = 239</a:t>
                </a:r>
              </a:p>
            </p:txBody>
          </p:sp>
        </mc:Choice>
        <mc:Fallback xmlns="">
          <p:sp>
            <p:nvSpPr>
              <p:cNvPr id="15" name="TextBox 14">
                <a:extLst>
                  <a:ext uri="{FF2B5EF4-FFF2-40B4-BE49-F238E27FC236}">
                    <a16:creationId xmlns:a16="http://schemas.microsoft.com/office/drawing/2014/main" id="{C2AF5AAC-0518-68FA-C6CB-C5EDD41EFBBA}"/>
                  </a:ext>
                </a:extLst>
              </p:cNvPr>
              <p:cNvSpPr txBox="1">
                <a:spLocks noRot="1" noChangeAspect="1" noMove="1" noResize="1" noEditPoints="1" noAdjustHandles="1" noChangeArrowheads="1" noChangeShapeType="1" noTextEdit="1"/>
              </p:cNvSpPr>
              <p:nvPr/>
            </p:nvSpPr>
            <p:spPr>
              <a:xfrm>
                <a:off x="3509903" y="5640796"/>
                <a:ext cx="1891543" cy="553998"/>
              </a:xfrm>
              <a:prstGeom prst="rect">
                <a:avLst/>
              </a:prstGeom>
              <a:blipFill>
                <a:blip r:embed="rId4"/>
                <a:stretch>
                  <a:fillRect l="-7742" r="-6774" b="-25275"/>
                </a:stretch>
              </a:blipFill>
            </p:spPr>
            <p:txBody>
              <a:bodyPr/>
              <a:lstStyle/>
              <a:p>
                <a:r>
                  <a:rPr lang="en-US">
                    <a:noFill/>
                  </a:rPr>
                  <a:t> </a:t>
                </a:r>
              </a:p>
            </p:txBody>
          </p:sp>
        </mc:Fallback>
      </mc:AlternateContent>
      <p:pic>
        <p:nvPicPr>
          <p:cNvPr id="16" name="Picture 15"/>
          <p:cNvPicPr>
            <a:picLocks noChangeAspect="1"/>
          </p:cNvPicPr>
          <p:nvPr/>
        </p:nvPicPr>
        <p:blipFill>
          <a:blip r:embed="rId5"/>
          <a:stretch>
            <a:fillRect/>
          </a:stretch>
        </p:blipFill>
        <p:spPr>
          <a:xfrm>
            <a:off x="1294939" y="1562686"/>
            <a:ext cx="5334000" cy="4000500"/>
          </a:xfrm>
          <a:prstGeom prst="rect">
            <a:avLst/>
          </a:prstGeom>
        </p:spPr>
      </p:pic>
    </p:spTree>
    <p:extLst>
      <p:ext uri="{BB962C8B-B14F-4D97-AF65-F5344CB8AC3E}">
        <p14:creationId xmlns:p14="http://schemas.microsoft.com/office/powerpoint/2010/main" val="1151283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C5451-7BA9-B32B-8646-2423526DC90A}"/>
              </a:ext>
            </a:extLst>
          </p:cNvPr>
          <p:cNvSpPr>
            <a:spLocks noGrp="1"/>
          </p:cNvSpPr>
          <p:nvPr>
            <p:ph type="title"/>
          </p:nvPr>
        </p:nvSpPr>
        <p:spPr/>
        <p:txBody>
          <a:bodyPr>
            <a:normAutofit/>
          </a:bodyPr>
          <a:lstStyle/>
          <a:p>
            <a:r>
              <a:rPr lang="en-US" dirty="0"/>
              <a:t>To work around this, we can keep only the 3-connected triangles as “nodes” in an adjacency graph (since the nodes may not be truly visible to each other).</a:t>
            </a:r>
          </a:p>
        </p:txBody>
      </p:sp>
      <p:sp>
        <p:nvSpPr>
          <p:cNvPr id="3" name="Slide Number Placeholder 2">
            <a:extLst>
              <a:ext uri="{FF2B5EF4-FFF2-40B4-BE49-F238E27FC236}">
                <a16:creationId xmlns:a16="http://schemas.microsoft.com/office/drawing/2014/main" id="{CA54C16E-F1B9-5392-367E-4F43A555F501}"/>
              </a:ext>
            </a:extLst>
          </p:cNvPr>
          <p:cNvSpPr>
            <a:spLocks noGrp="1"/>
          </p:cNvSpPr>
          <p:nvPr>
            <p:ph type="sldNum" sz="quarter" idx="12"/>
          </p:nvPr>
        </p:nvSpPr>
        <p:spPr/>
        <p:txBody>
          <a:bodyPr/>
          <a:lstStyle/>
          <a:p>
            <a:fld id="{CB3FC469-CA8B-4EE5-AE73-966FC6A86920}" type="slidenum">
              <a:rPr lang="en-US" smtClean="0"/>
              <a:t>18</a:t>
            </a:fld>
            <a:endParaRPr lang="en-US"/>
          </a:p>
        </p:txBody>
      </p:sp>
      <p:pic>
        <p:nvPicPr>
          <p:cNvPr id="5" name="Picture 4"/>
          <p:cNvPicPr>
            <a:picLocks noChangeAspect="1"/>
          </p:cNvPicPr>
          <p:nvPr/>
        </p:nvPicPr>
        <p:blipFill>
          <a:blip r:embed="rId2"/>
          <a:stretch>
            <a:fillRect/>
          </a:stretch>
        </p:blipFill>
        <p:spPr>
          <a:xfrm>
            <a:off x="6434667" y="1322256"/>
            <a:ext cx="5334000" cy="40005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1A30A09-030D-8581-4832-1DC2CFD53177}"/>
                  </a:ext>
                </a:extLst>
              </p:cNvPr>
              <p:cNvSpPr txBox="1"/>
              <p:nvPr/>
            </p:nvSpPr>
            <p:spPr>
              <a:xfrm>
                <a:off x="7833209" y="5696176"/>
                <a:ext cx="3156826"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≤3</m:t>
                      </m:r>
                    </m:oMath>
                  </m:oMathPara>
                </a14:m>
                <a:endParaRPr lang="en-US" b="0" dirty="0"/>
              </a:p>
              <a:p>
                <a:r>
                  <a:rPr lang="en-US" dirty="0"/>
                  <a:t>Num. nodes = 3488,</a:t>
                </a:r>
              </a:p>
              <a:p>
                <a:r>
                  <a:rPr lang="en-US" dirty="0"/>
                  <a:t>num. 3 connected nodes = 116</a:t>
                </a:r>
              </a:p>
            </p:txBody>
          </p:sp>
        </mc:Choice>
        <mc:Fallback xmlns="">
          <p:sp>
            <p:nvSpPr>
              <p:cNvPr id="6" name="TextBox 5">
                <a:extLst>
                  <a:ext uri="{FF2B5EF4-FFF2-40B4-BE49-F238E27FC236}">
                    <a16:creationId xmlns:a16="http://schemas.microsoft.com/office/drawing/2014/main" id="{D1A30A09-030D-8581-4832-1DC2CFD53177}"/>
                  </a:ext>
                </a:extLst>
              </p:cNvPr>
              <p:cNvSpPr txBox="1">
                <a:spLocks noRot="1" noChangeAspect="1" noMove="1" noResize="1" noEditPoints="1" noAdjustHandles="1" noChangeArrowheads="1" noChangeShapeType="1" noTextEdit="1"/>
              </p:cNvSpPr>
              <p:nvPr/>
            </p:nvSpPr>
            <p:spPr>
              <a:xfrm>
                <a:off x="7833209" y="5696176"/>
                <a:ext cx="3156826" cy="830997"/>
              </a:xfrm>
              <a:prstGeom prst="rect">
                <a:avLst/>
              </a:prstGeom>
              <a:blipFill>
                <a:blip r:embed="rId3"/>
                <a:stretch>
                  <a:fillRect l="-4633" r="-3475" b="-160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2AF5AAC-0518-68FA-C6CB-C5EDD41EFBBA}"/>
                  </a:ext>
                </a:extLst>
              </p:cNvPr>
              <p:cNvSpPr txBox="1"/>
              <p:nvPr/>
            </p:nvSpPr>
            <p:spPr>
              <a:xfrm>
                <a:off x="2593367" y="5696176"/>
                <a:ext cx="189154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≈10</m:t>
                      </m:r>
                    </m:oMath>
                  </m:oMathPara>
                </a14:m>
                <a:endParaRPr lang="en-US" b="0" dirty="0"/>
              </a:p>
              <a:p>
                <a:r>
                  <a:rPr lang="en-US" dirty="0"/>
                  <a:t>Num. nodes = 239</a:t>
                </a:r>
              </a:p>
            </p:txBody>
          </p:sp>
        </mc:Choice>
        <mc:Fallback xmlns="">
          <p:sp>
            <p:nvSpPr>
              <p:cNvPr id="7" name="TextBox 6">
                <a:extLst>
                  <a:ext uri="{FF2B5EF4-FFF2-40B4-BE49-F238E27FC236}">
                    <a16:creationId xmlns:a16="http://schemas.microsoft.com/office/drawing/2014/main" id="{C2AF5AAC-0518-68FA-C6CB-C5EDD41EFBBA}"/>
                  </a:ext>
                </a:extLst>
              </p:cNvPr>
              <p:cNvSpPr txBox="1">
                <a:spLocks noRot="1" noChangeAspect="1" noMove="1" noResize="1" noEditPoints="1" noAdjustHandles="1" noChangeArrowheads="1" noChangeShapeType="1" noTextEdit="1"/>
              </p:cNvSpPr>
              <p:nvPr/>
            </p:nvSpPr>
            <p:spPr>
              <a:xfrm>
                <a:off x="2593367" y="5696176"/>
                <a:ext cx="1891543" cy="553998"/>
              </a:xfrm>
              <a:prstGeom prst="rect">
                <a:avLst/>
              </a:prstGeom>
              <a:blipFill>
                <a:blip r:embed="rId4"/>
                <a:stretch>
                  <a:fillRect l="-7395" r="-6752" b="-25275"/>
                </a:stretch>
              </a:blipFill>
            </p:spPr>
            <p:txBody>
              <a:bodyPr/>
              <a:lstStyle/>
              <a:p>
                <a:r>
                  <a:rPr lang="en-US">
                    <a:noFill/>
                  </a:rPr>
                  <a:t> </a:t>
                </a:r>
              </a:p>
            </p:txBody>
          </p:sp>
        </mc:Fallback>
      </mc:AlternateContent>
      <p:pic>
        <p:nvPicPr>
          <p:cNvPr id="8" name="Picture 7"/>
          <p:cNvPicPr>
            <a:picLocks noChangeAspect="1"/>
          </p:cNvPicPr>
          <p:nvPr/>
        </p:nvPicPr>
        <p:blipFill>
          <a:blip r:embed="rId5"/>
          <a:stretch>
            <a:fillRect/>
          </a:stretch>
        </p:blipFill>
        <p:spPr>
          <a:xfrm>
            <a:off x="872139" y="1322256"/>
            <a:ext cx="5334000" cy="4000500"/>
          </a:xfrm>
          <a:prstGeom prst="rect">
            <a:avLst/>
          </a:prstGeom>
        </p:spPr>
      </p:pic>
    </p:spTree>
    <p:extLst>
      <p:ext uri="{BB962C8B-B14F-4D97-AF65-F5344CB8AC3E}">
        <p14:creationId xmlns:p14="http://schemas.microsoft.com/office/powerpoint/2010/main" val="935155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7F0E0-18A3-6969-A717-D635A2B556D7}"/>
              </a:ext>
            </a:extLst>
          </p:cNvPr>
          <p:cNvSpPr>
            <a:spLocks noGrp="1"/>
          </p:cNvSpPr>
          <p:nvPr>
            <p:ph type="title"/>
          </p:nvPr>
        </p:nvSpPr>
        <p:spPr>
          <a:xfrm>
            <a:off x="643612" y="83927"/>
            <a:ext cx="11376107" cy="1208845"/>
          </a:xfrm>
        </p:spPr>
        <p:txBody>
          <a:bodyPr>
            <a:noAutofit/>
          </a:bodyPr>
          <a:lstStyle/>
          <a:p>
            <a:r>
              <a:rPr lang="en-US" sz="2000" dirty="0"/>
              <a:t>Once advantage about this graph is that every triangle has at most 3 neighbors, more commonly 2 neighbors for corridors.  A* scales in time and memory as O(b</a:t>
            </a:r>
            <a:r>
              <a:rPr lang="en-US" sz="2000" baseline="30000" dirty="0"/>
              <a:t>d</a:t>
            </a:r>
            <a:r>
              <a:rPr lang="en-US" sz="2000" dirty="0"/>
              <a:t>) where d is path depth and b is branching factor, the average number of nodes connected to each node.  Thus, assuming similar path depth, inputting the medial axis graph leads to better A* performance.</a:t>
            </a:r>
          </a:p>
        </p:txBody>
      </p:sp>
      <p:sp>
        <p:nvSpPr>
          <p:cNvPr id="3" name="Slide Number Placeholder 2">
            <a:extLst>
              <a:ext uri="{FF2B5EF4-FFF2-40B4-BE49-F238E27FC236}">
                <a16:creationId xmlns:a16="http://schemas.microsoft.com/office/drawing/2014/main" id="{94C67701-E3B5-C6BD-DC8B-E2FA3B355D14}"/>
              </a:ext>
            </a:extLst>
          </p:cNvPr>
          <p:cNvSpPr>
            <a:spLocks noGrp="1"/>
          </p:cNvSpPr>
          <p:nvPr>
            <p:ph type="sldNum" sz="quarter" idx="12"/>
          </p:nvPr>
        </p:nvSpPr>
        <p:spPr/>
        <p:txBody>
          <a:bodyPr/>
          <a:lstStyle/>
          <a:p>
            <a:fld id="{CB3FC469-CA8B-4EE5-AE73-966FC6A86920}" type="slidenum">
              <a:rPr lang="en-US" smtClean="0"/>
              <a:t>19</a:t>
            </a:fld>
            <a:endParaRPr lang="en-US"/>
          </a:p>
        </p:txBody>
      </p:sp>
      <p:pic>
        <p:nvPicPr>
          <p:cNvPr id="5" name="Content Placeholder 5" descr="A map of a map&#10;&#10;Description automatically generated with medium confidence">
            <a:extLst>
              <a:ext uri="{FF2B5EF4-FFF2-40B4-BE49-F238E27FC236}">
                <a16:creationId xmlns:a16="http://schemas.microsoft.com/office/drawing/2014/main" id="{D97837AA-312B-241A-7815-984934687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1665" y="1466534"/>
            <a:ext cx="5233242" cy="392493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1A30A09-030D-8581-4832-1DC2CFD53177}"/>
                  </a:ext>
                </a:extLst>
              </p:cNvPr>
              <p:cNvSpPr txBox="1"/>
              <p:nvPr/>
            </p:nvSpPr>
            <p:spPr>
              <a:xfrm>
                <a:off x="8919059" y="5734906"/>
                <a:ext cx="612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≤3</m:t>
                      </m:r>
                    </m:oMath>
                  </m:oMathPara>
                </a14:m>
                <a:endParaRPr lang="en-US" dirty="0"/>
              </a:p>
            </p:txBody>
          </p:sp>
        </mc:Choice>
        <mc:Fallback xmlns="">
          <p:sp>
            <p:nvSpPr>
              <p:cNvPr id="6" name="TextBox 5">
                <a:extLst>
                  <a:ext uri="{FF2B5EF4-FFF2-40B4-BE49-F238E27FC236}">
                    <a16:creationId xmlns:a16="http://schemas.microsoft.com/office/drawing/2014/main" id="{D1A30A09-030D-8581-4832-1DC2CFD53177}"/>
                  </a:ext>
                </a:extLst>
              </p:cNvPr>
              <p:cNvSpPr txBox="1">
                <a:spLocks noRot="1" noChangeAspect="1" noMove="1" noResize="1" noEditPoints="1" noAdjustHandles="1" noChangeArrowheads="1" noChangeShapeType="1" noTextEdit="1"/>
              </p:cNvSpPr>
              <p:nvPr/>
            </p:nvSpPr>
            <p:spPr>
              <a:xfrm>
                <a:off x="8919059" y="5734906"/>
                <a:ext cx="612604" cy="276999"/>
              </a:xfrm>
              <a:prstGeom prst="rect">
                <a:avLst/>
              </a:prstGeom>
              <a:blipFill>
                <a:blip r:embed="rId3"/>
                <a:stretch>
                  <a:fillRect l="-8911" r="-8911"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AF5AAC-0518-68FA-C6CB-C5EDD41EFBBA}"/>
                  </a:ext>
                </a:extLst>
              </p:cNvPr>
              <p:cNvSpPr txBox="1"/>
              <p:nvPr/>
            </p:nvSpPr>
            <p:spPr>
              <a:xfrm>
                <a:off x="3509903" y="5640796"/>
                <a:ext cx="913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≈16.1</m:t>
                      </m:r>
                    </m:oMath>
                  </m:oMathPara>
                </a14:m>
                <a:endParaRPr lang="en-US" dirty="0"/>
              </a:p>
            </p:txBody>
          </p:sp>
        </mc:Choice>
        <mc:Fallback xmlns="">
          <p:sp>
            <p:nvSpPr>
              <p:cNvPr id="9" name="TextBox 8">
                <a:extLst>
                  <a:ext uri="{FF2B5EF4-FFF2-40B4-BE49-F238E27FC236}">
                    <a16:creationId xmlns:a16="http://schemas.microsoft.com/office/drawing/2014/main" id="{C2AF5AAC-0518-68FA-C6CB-C5EDD41EFBBA}"/>
                  </a:ext>
                </a:extLst>
              </p:cNvPr>
              <p:cNvSpPr txBox="1">
                <a:spLocks noRot="1" noChangeAspect="1" noMove="1" noResize="1" noEditPoints="1" noAdjustHandles="1" noChangeArrowheads="1" noChangeShapeType="1" noTextEdit="1"/>
              </p:cNvSpPr>
              <p:nvPr/>
            </p:nvSpPr>
            <p:spPr>
              <a:xfrm>
                <a:off x="3509903" y="5640796"/>
                <a:ext cx="913968" cy="276999"/>
              </a:xfrm>
              <a:prstGeom prst="rect">
                <a:avLst/>
              </a:prstGeom>
              <a:blipFill>
                <a:blip r:embed="rId4"/>
                <a:stretch>
                  <a:fillRect l="-6000" r="-6000" b="-6522"/>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B99A138-B5C3-6524-3722-14F50D137C1A}"/>
              </a:ext>
            </a:extLst>
          </p:cNvPr>
          <p:cNvPicPr>
            <a:picLocks noChangeAspect="1"/>
          </p:cNvPicPr>
          <p:nvPr/>
        </p:nvPicPr>
        <p:blipFill>
          <a:blip r:embed="rId5"/>
          <a:stretch>
            <a:fillRect/>
          </a:stretch>
        </p:blipFill>
        <p:spPr>
          <a:xfrm>
            <a:off x="997665" y="1390966"/>
            <a:ext cx="5334000" cy="4000500"/>
          </a:xfrm>
          <a:prstGeom prst="rect">
            <a:avLst/>
          </a:prstGeom>
        </p:spPr>
      </p:pic>
      <p:sp>
        <p:nvSpPr>
          <p:cNvPr id="12" name="TextBox 11">
            <a:extLst>
              <a:ext uri="{FF2B5EF4-FFF2-40B4-BE49-F238E27FC236}">
                <a16:creationId xmlns:a16="http://schemas.microsoft.com/office/drawing/2014/main" id="{03E728A4-FBE0-9E2C-C869-EB35A9044974}"/>
              </a:ext>
            </a:extLst>
          </p:cNvPr>
          <p:cNvSpPr txBox="1"/>
          <p:nvPr/>
        </p:nvSpPr>
        <p:spPr>
          <a:xfrm>
            <a:off x="2141951" y="1292772"/>
            <a:ext cx="3265118" cy="369332"/>
          </a:xfrm>
          <a:prstGeom prst="rect">
            <a:avLst/>
          </a:prstGeom>
          <a:noFill/>
        </p:spPr>
        <p:txBody>
          <a:bodyPr wrap="square" rtlCol="0">
            <a:spAutoFit/>
          </a:bodyPr>
          <a:lstStyle/>
          <a:p>
            <a:r>
              <a:rPr lang="en-US" dirty="0"/>
              <a:t>Conventional vertex </a:t>
            </a:r>
            <a:r>
              <a:rPr lang="en-US" dirty="0" err="1"/>
              <a:t>vgraph</a:t>
            </a:r>
            <a:endParaRPr lang="en-US" dirty="0"/>
          </a:p>
        </p:txBody>
      </p:sp>
      <p:sp>
        <p:nvSpPr>
          <p:cNvPr id="13" name="TextBox 12">
            <a:extLst>
              <a:ext uri="{FF2B5EF4-FFF2-40B4-BE49-F238E27FC236}">
                <a16:creationId xmlns:a16="http://schemas.microsoft.com/office/drawing/2014/main" id="{A180330A-DCCE-4B6D-3B50-43FC7DCC1EF5}"/>
              </a:ext>
            </a:extLst>
          </p:cNvPr>
          <p:cNvSpPr txBox="1"/>
          <p:nvPr/>
        </p:nvSpPr>
        <p:spPr>
          <a:xfrm>
            <a:off x="7308610" y="1292772"/>
            <a:ext cx="3622973" cy="369332"/>
          </a:xfrm>
          <a:prstGeom prst="rect">
            <a:avLst/>
          </a:prstGeom>
          <a:noFill/>
        </p:spPr>
        <p:txBody>
          <a:bodyPr wrap="square" rtlCol="0">
            <a:spAutoFit/>
          </a:bodyPr>
          <a:lstStyle/>
          <a:p>
            <a:r>
              <a:rPr lang="en-US" dirty="0" err="1"/>
              <a:t>Vgraph</a:t>
            </a:r>
            <a:r>
              <a:rPr lang="en-US" dirty="0"/>
              <a:t> formed from medial axis</a:t>
            </a:r>
          </a:p>
        </p:txBody>
      </p:sp>
    </p:spTree>
    <p:extLst>
      <p:ext uri="{BB962C8B-B14F-4D97-AF65-F5344CB8AC3E}">
        <p14:creationId xmlns:p14="http://schemas.microsoft.com/office/powerpoint/2010/main" val="3189231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a:extLst>
              <a:ext uri="{FF2B5EF4-FFF2-40B4-BE49-F238E27FC236}">
                <a16:creationId xmlns:a16="http://schemas.microsoft.com/office/drawing/2014/main" id="{AE7400C3-75B5-2A15-7613-B3A5E49423FE}"/>
              </a:ext>
            </a:extLst>
          </p:cNvPr>
          <p:cNvSpPr txBox="1"/>
          <p:nvPr/>
        </p:nvSpPr>
        <p:spPr>
          <a:xfrm>
            <a:off x="793214" y="1201301"/>
            <a:ext cx="5579504" cy="5078313"/>
          </a:xfrm>
          <a:prstGeom prst="rect">
            <a:avLst/>
          </a:prstGeom>
          <a:noFill/>
          <a:ln>
            <a:solidFill>
              <a:schemeClr val="tx1"/>
            </a:solidFill>
          </a:ln>
        </p:spPr>
        <p:txBody>
          <a:bodyPr wrap="square" rtlCol="0" anchor="b">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Example visibility graph (only showing interior lines)</a:t>
            </a:r>
          </a:p>
        </p:txBody>
      </p:sp>
      <p:sp>
        <p:nvSpPr>
          <p:cNvPr id="67" name="TextBox 66">
            <a:extLst>
              <a:ext uri="{FF2B5EF4-FFF2-40B4-BE49-F238E27FC236}">
                <a16:creationId xmlns:a16="http://schemas.microsoft.com/office/drawing/2014/main" id="{5D8FA242-C418-4D92-0C70-753AED93C3D7}"/>
              </a:ext>
            </a:extLst>
          </p:cNvPr>
          <p:cNvSpPr txBox="1"/>
          <p:nvPr/>
        </p:nvSpPr>
        <p:spPr>
          <a:xfrm>
            <a:off x="6524163" y="1201300"/>
            <a:ext cx="5579504" cy="5078313"/>
          </a:xfrm>
          <a:prstGeom prst="rect">
            <a:avLst/>
          </a:prstGeom>
          <a:noFill/>
          <a:ln>
            <a:solidFill>
              <a:schemeClr val="tx1"/>
            </a:solidFill>
          </a:ln>
        </p:spPr>
        <p:txBody>
          <a:bodyPr wrap="square" rtlCol="0" anchor="b">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Example Voronoi diagram (only showing interior lines)</a:t>
            </a:r>
          </a:p>
        </p:txBody>
      </p:sp>
      <p:sp>
        <p:nvSpPr>
          <p:cNvPr id="2" name="Title 1"/>
          <p:cNvSpPr>
            <a:spLocks noGrp="1"/>
          </p:cNvSpPr>
          <p:nvPr>
            <p:ph type="title"/>
          </p:nvPr>
        </p:nvSpPr>
        <p:spPr>
          <a:xfrm>
            <a:off x="643612" y="83927"/>
            <a:ext cx="11376107" cy="895787"/>
          </a:xfrm>
        </p:spPr>
        <p:txBody>
          <a:bodyPr>
            <a:normAutofit fontScale="90000"/>
          </a:bodyPr>
          <a:lstStyle/>
          <a:p>
            <a:r>
              <a:rPr lang="en-US" dirty="0"/>
              <a:t>To increase path diversity, instead of planning with a visibility graph, planning can involve searching a </a:t>
            </a:r>
            <a:r>
              <a:rPr lang="en-US" dirty="0" err="1"/>
              <a:t>Voronoi</a:t>
            </a:r>
            <a:r>
              <a:rPr lang="en-US" dirty="0"/>
              <a:t> diagram.  This is because a </a:t>
            </a:r>
            <a:r>
              <a:rPr lang="en-US" dirty="0" err="1"/>
              <a:t>Voronoi</a:t>
            </a:r>
            <a:r>
              <a:rPr lang="en-US" dirty="0"/>
              <a:t> diagram can be formed such that there is one line per corridor rather than several.</a:t>
            </a:r>
          </a:p>
        </p:txBody>
      </p:sp>
      <p:sp>
        <p:nvSpPr>
          <p:cNvPr id="3" name="Slide Number Placeholder 2"/>
          <p:cNvSpPr>
            <a:spLocks noGrp="1"/>
          </p:cNvSpPr>
          <p:nvPr>
            <p:ph type="sldNum" sz="quarter" idx="12"/>
          </p:nvPr>
        </p:nvSpPr>
        <p:spPr/>
        <p:txBody>
          <a:bodyPr/>
          <a:lstStyle/>
          <a:p>
            <a:fld id="{CB3FC469-CA8B-4EE5-AE73-966FC6A86920}" type="slidenum">
              <a:rPr lang="en-US" smtClean="0"/>
              <a:t>2</a:t>
            </a:fld>
            <a:endParaRPr lang="en-US"/>
          </a:p>
        </p:txBody>
      </p:sp>
      <p:sp>
        <p:nvSpPr>
          <p:cNvPr id="7" name="Pentagon 6">
            <a:extLst>
              <a:ext uri="{FF2B5EF4-FFF2-40B4-BE49-F238E27FC236}">
                <a16:creationId xmlns:a16="http://schemas.microsoft.com/office/drawing/2014/main" id="{CFB94846-8CFE-B40D-0AD5-BEA32CF5293C}"/>
              </a:ext>
            </a:extLst>
          </p:cNvPr>
          <p:cNvSpPr/>
          <p:nvPr/>
        </p:nvSpPr>
        <p:spPr>
          <a:xfrm rot="1432087">
            <a:off x="1762699" y="3229122"/>
            <a:ext cx="2071172" cy="1652530"/>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entagon 7">
            <a:extLst>
              <a:ext uri="{FF2B5EF4-FFF2-40B4-BE49-F238E27FC236}">
                <a16:creationId xmlns:a16="http://schemas.microsoft.com/office/drawing/2014/main" id="{3A261C7E-F43E-1E2D-2315-BF583D4BEB6D}"/>
              </a:ext>
            </a:extLst>
          </p:cNvPr>
          <p:cNvSpPr/>
          <p:nvPr/>
        </p:nvSpPr>
        <p:spPr>
          <a:xfrm rot="20972887">
            <a:off x="1233890" y="1434718"/>
            <a:ext cx="2467779" cy="1134738"/>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entagon 8">
            <a:extLst>
              <a:ext uri="{FF2B5EF4-FFF2-40B4-BE49-F238E27FC236}">
                <a16:creationId xmlns:a16="http://schemas.microsoft.com/office/drawing/2014/main" id="{5143F701-558C-978F-17C4-FB365FB0B0A1}"/>
              </a:ext>
            </a:extLst>
          </p:cNvPr>
          <p:cNvSpPr/>
          <p:nvPr/>
        </p:nvSpPr>
        <p:spPr>
          <a:xfrm rot="20703458">
            <a:off x="3618042" y="2004096"/>
            <a:ext cx="2467779" cy="1521713"/>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D8BD91A-F2BA-49E6-2B8D-65C13F8A6FA4}"/>
              </a:ext>
            </a:extLst>
          </p:cNvPr>
          <p:cNvCxnSpPr>
            <a:cxnSpLocks/>
            <a:stCxn id="8" idx="2"/>
            <a:endCxn id="7" idx="0"/>
          </p:cNvCxnSpPr>
          <p:nvPr/>
        </p:nvCxnSpPr>
        <p:spPr>
          <a:xfrm>
            <a:off x="1820774" y="2698379"/>
            <a:ext cx="1311845" cy="60140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341BD04-EDDE-ABF3-9792-CE584889B8B1}"/>
              </a:ext>
            </a:extLst>
          </p:cNvPr>
          <p:cNvCxnSpPr>
            <a:cxnSpLocks/>
            <a:stCxn id="7" idx="1"/>
            <a:endCxn id="8" idx="4"/>
          </p:cNvCxnSpPr>
          <p:nvPr/>
        </p:nvCxnSpPr>
        <p:spPr>
          <a:xfrm flipV="1">
            <a:off x="1930191" y="2421699"/>
            <a:ext cx="1390446" cy="103628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5C41B6F-06A5-EEB0-BB6E-F254FD28284F}"/>
              </a:ext>
            </a:extLst>
          </p:cNvPr>
          <p:cNvCxnSpPr>
            <a:cxnSpLocks/>
            <a:stCxn id="7" idx="1"/>
            <a:endCxn id="9" idx="1"/>
          </p:cNvCxnSpPr>
          <p:nvPr/>
        </p:nvCxnSpPr>
        <p:spPr>
          <a:xfrm flipV="1">
            <a:off x="1930191" y="2909565"/>
            <a:ext cx="1683264" cy="54841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2FC701A-FEF5-BF87-F24D-BB388328B6B1}"/>
              </a:ext>
            </a:extLst>
          </p:cNvPr>
          <p:cNvCxnSpPr>
            <a:cxnSpLocks/>
            <a:stCxn id="8" idx="2"/>
            <a:endCxn id="9" idx="1"/>
          </p:cNvCxnSpPr>
          <p:nvPr/>
        </p:nvCxnSpPr>
        <p:spPr>
          <a:xfrm>
            <a:off x="1820774" y="2698379"/>
            <a:ext cx="1792681" cy="21118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554967-9DDC-958F-286F-3A77ACB2F771}"/>
              </a:ext>
            </a:extLst>
          </p:cNvPr>
          <p:cNvCxnSpPr>
            <a:cxnSpLocks/>
            <a:stCxn id="8" idx="4"/>
            <a:endCxn id="9" idx="1"/>
          </p:cNvCxnSpPr>
          <p:nvPr/>
        </p:nvCxnSpPr>
        <p:spPr>
          <a:xfrm>
            <a:off x="3320637" y="2421699"/>
            <a:ext cx="292818" cy="48786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CB057D-5688-D579-519F-1B6D77D9E9C6}"/>
              </a:ext>
            </a:extLst>
          </p:cNvPr>
          <p:cNvCxnSpPr>
            <a:cxnSpLocks/>
            <a:stCxn id="7" idx="0"/>
            <a:endCxn id="9" idx="1"/>
          </p:cNvCxnSpPr>
          <p:nvPr/>
        </p:nvCxnSpPr>
        <p:spPr>
          <a:xfrm flipV="1">
            <a:off x="3132619" y="2909565"/>
            <a:ext cx="480836" cy="3902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E9943D-8FB1-C2F3-D086-D1D6A319F7F0}"/>
              </a:ext>
            </a:extLst>
          </p:cNvPr>
          <p:cNvCxnSpPr>
            <a:cxnSpLocks/>
            <a:stCxn id="7" idx="0"/>
            <a:endCxn id="8" idx="5"/>
          </p:cNvCxnSpPr>
          <p:nvPr/>
        </p:nvCxnSpPr>
        <p:spPr>
          <a:xfrm flipV="1">
            <a:off x="3132619" y="1646531"/>
            <a:ext cx="524276" cy="165325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CB383A5-CE67-08F5-618B-91E5DBDFC618}"/>
              </a:ext>
            </a:extLst>
          </p:cNvPr>
          <p:cNvCxnSpPr>
            <a:cxnSpLocks/>
            <a:stCxn id="9" idx="0"/>
          </p:cNvCxnSpPr>
          <p:nvPr/>
        </p:nvCxnSpPr>
        <p:spPr>
          <a:xfrm flipH="1" flipV="1">
            <a:off x="3656895" y="1678242"/>
            <a:ext cx="998852" cy="35158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39D9D2A-543E-F633-5838-251B3DCDA2F8}"/>
              </a:ext>
            </a:extLst>
          </p:cNvPr>
          <p:cNvCxnSpPr>
            <a:cxnSpLocks/>
            <a:endCxn id="8" idx="5"/>
          </p:cNvCxnSpPr>
          <p:nvPr/>
        </p:nvCxnSpPr>
        <p:spPr>
          <a:xfrm flipV="1">
            <a:off x="3613455" y="1646531"/>
            <a:ext cx="43440" cy="12933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848758-9BB6-745D-BF12-97D229B9FA2A}"/>
              </a:ext>
            </a:extLst>
          </p:cNvPr>
          <p:cNvCxnSpPr>
            <a:cxnSpLocks/>
            <a:stCxn id="8" idx="4"/>
            <a:endCxn id="9" idx="0"/>
          </p:cNvCxnSpPr>
          <p:nvPr/>
        </p:nvCxnSpPr>
        <p:spPr>
          <a:xfrm flipV="1">
            <a:off x="3320637" y="2029824"/>
            <a:ext cx="1335110" cy="39187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2CBE28-D960-F582-33D9-66AB596B8278}"/>
              </a:ext>
            </a:extLst>
          </p:cNvPr>
          <p:cNvCxnSpPr>
            <a:cxnSpLocks/>
            <a:stCxn id="7" idx="1"/>
            <a:endCxn id="9" idx="0"/>
          </p:cNvCxnSpPr>
          <p:nvPr/>
        </p:nvCxnSpPr>
        <p:spPr>
          <a:xfrm flipV="1">
            <a:off x="1930191" y="2029824"/>
            <a:ext cx="2725556" cy="142815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FDF027D-CAD7-8F0A-9784-AD982A5B6831}"/>
              </a:ext>
            </a:extLst>
          </p:cNvPr>
          <p:cNvCxnSpPr>
            <a:cxnSpLocks/>
            <a:stCxn id="7" idx="1"/>
          </p:cNvCxnSpPr>
          <p:nvPr/>
        </p:nvCxnSpPr>
        <p:spPr>
          <a:xfrm flipH="1" flipV="1">
            <a:off x="1859122" y="2698379"/>
            <a:ext cx="71069" cy="75960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48" name="Pentagon 47">
            <a:extLst>
              <a:ext uri="{FF2B5EF4-FFF2-40B4-BE49-F238E27FC236}">
                <a16:creationId xmlns:a16="http://schemas.microsoft.com/office/drawing/2014/main" id="{2D3480EC-4D4B-C2F5-B7C2-668182131DC3}"/>
              </a:ext>
            </a:extLst>
          </p:cNvPr>
          <p:cNvSpPr/>
          <p:nvPr/>
        </p:nvSpPr>
        <p:spPr>
          <a:xfrm rot="1432087">
            <a:off x="7456026" y="3229120"/>
            <a:ext cx="2071172" cy="1652530"/>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entagon 48">
            <a:extLst>
              <a:ext uri="{FF2B5EF4-FFF2-40B4-BE49-F238E27FC236}">
                <a16:creationId xmlns:a16="http://schemas.microsoft.com/office/drawing/2014/main" id="{6F66CEF3-F59F-3337-D507-90BA64739AA3}"/>
              </a:ext>
            </a:extLst>
          </p:cNvPr>
          <p:cNvSpPr/>
          <p:nvPr/>
        </p:nvSpPr>
        <p:spPr>
          <a:xfrm rot="20972887">
            <a:off x="6927217" y="1434716"/>
            <a:ext cx="2467779" cy="1134738"/>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entagon 49">
            <a:extLst>
              <a:ext uri="{FF2B5EF4-FFF2-40B4-BE49-F238E27FC236}">
                <a16:creationId xmlns:a16="http://schemas.microsoft.com/office/drawing/2014/main" id="{57E7D848-81E5-D9EC-B471-8AD0F41C54D6}"/>
              </a:ext>
            </a:extLst>
          </p:cNvPr>
          <p:cNvSpPr/>
          <p:nvPr/>
        </p:nvSpPr>
        <p:spPr>
          <a:xfrm rot="20703458">
            <a:off x="9311369" y="2004094"/>
            <a:ext cx="2467779" cy="1521713"/>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8F4B9D51-979E-85D8-0E09-846B7AE66A0D}"/>
              </a:ext>
            </a:extLst>
          </p:cNvPr>
          <p:cNvCxnSpPr>
            <a:cxnSpLocks/>
          </p:cNvCxnSpPr>
          <p:nvPr/>
        </p:nvCxnSpPr>
        <p:spPr>
          <a:xfrm flipV="1">
            <a:off x="7370284" y="2962227"/>
            <a:ext cx="1592221" cy="100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0635B70-5739-1688-527E-C1E1C03356E9}"/>
              </a:ext>
            </a:extLst>
          </p:cNvPr>
          <p:cNvCxnSpPr>
            <a:cxnSpLocks/>
          </p:cNvCxnSpPr>
          <p:nvPr/>
        </p:nvCxnSpPr>
        <p:spPr>
          <a:xfrm>
            <a:off x="8962505" y="2962227"/>
            <a:ext cx="970491" cy="11206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A4968AF-88B6-6AA3-DA1A-C893F8A596A1}"/>
              </a:ext>
            </a:extLst>
          </p:cNvPr>
          <p:cNvCxnSpPr>
            <a:cxnSpLocks/>
          </p:cNvCxnSpPr>
          <p:nvPr/>
        </p:nvCxnSpPr>
        <p:spPr>
          <a:xfrm flipH="1">
            <a:off x="9300923" y="1809162"/>
            <a:ext cx="472045" cy="7798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A37589-3563-223A-E1FF-58C73CBDDD83}"/>
              </a:ext>
            </a:extLst>
          </p:cNvPr>
          <p:cNvCxnSpPr>
            <a:cxnSpLocks/>
          </p:cNvCxnSpPr>
          <p:nvPr/>
        </p:nvCxnSpPr>
        <p:spPr>
          <a:xfrm flipH="1">
            <a:off x="8962505" y="2588964"/>
            <a:ext cx="338418" cy="3723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B72A1BE-C7C7-E07D-C7B5-F7C3AA548E83}"/>
              </a:ext>
            </a:extLst>
          </p:cNvPr>
          <p:cNvCxnSpPr>
            <a:cxnSpLocks/>
            <a:stCxn id="9" idx="1"/>
            <a:endCxn id="7" idx="5"/>
          </p:cNvCxnSpPr>
          <p:nvPr/>
        </p:nvCxnSpPr>
        <p:spPr>
          <a:xfrm>
            <a:off x="3613455" y="2909565"/>
            <a:ext cx="210776" cy="138647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73649A9-4AFD-47EC-7C21-AA01C6CD70F3}"/>
              </a:ext>
            </a:extLst>
          </p:cNvPr>
          <p:cNvCxnSpPr>
            <a:cxnSpLocks/>
            <a:stCxn id="7" idx="0"/>
            <a:endCxn id="9" idx="2"/>
          </p:cNvCxnSpPr>
          <p:nvPr/>
        </p:nvCxnSpPr>
        <p:spPr>
          <a:xfrm>
            <a:off x="3132619" y="3299785"/>
            <a:ext cx="1178698" cy="39692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74EBB7C-7ECE-B5C1-D408-5BE00BABE37A}"/>
              </a:ext>
            </a:extLst>
          </p:cNvPr>
          <p:cNvCxnSpPr>
            <a:cxnSpLocks/>
            <a:stCxn id="8" idx="4"/>
            <a:endCxn id="7" idx="5"/>
          </p:cNvCxnSpPr>
          <p:nvPr/>
        </p:nvCxnSpPr>
        <p:spPr>
          <a:xfrm>
            <a:off x="3320637" y="2421699"/>
            <a:ext cx="503594" cy="187434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82C59F0-5247-8724-73C3-54FD5DE579E8}"/>
              </a:ext>
            </a:extLst>
          </p:cNvPr>
          <p:cNvCxnSpPr>
            <a:cxnSpLocks/>
            <a:stCxn id="9" idx="2"/>
          </p:cNvCxnSpPr>
          <p:nvPr/>
        </p:nvCxnSpPr>
        <p:spPr>
          <a:xfrm flipH="1">
            <a:off x="3824231" y="3696708"/>
            <a:ext cx="487086" cy="63168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42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C5451-7BA9-B32B-8646-2423526DC90A}"/>
              </a:ext>
            </a:extLst>
          </p:cNvPr>
          <p:cNvSpPr>
            <a:spLocks noGrp="1"/>
          </p:cNvSpPr>
          <p:nvPr>
            <p:ph type="title"/>
          </p:nvPr>
        </p:nvSpPr>
        <p:spPr/>
        <p:txBody>
          <a:bodyPr/>
          <a:lstStyle/>
          <a:p>
            <a:r>
              <a:rPr lang="en-US" dirty="0"/>
              <a:t>Two nodes are adjacent if there exists a chain of 2-connected triangles between them.</a:t>
            </a:r>
          </a:p>
        </p:txBody>
      </p:sp>
      <p:sp>
        <p:nvSpPr>
          <p:cNvPr id="3" name="Slide Number Placeholder 2">
            <a:extLst>
              <a:ext uri="{FF2B5EF4-FFF2-40B4-BE49-F238E27FC236}">
                <a16:creationId xmlns:a16="http://schemas.microsoft.com/office/drawing/2014/main" id="{CA54C16E-F1B9-5392-367E-4F43A555F501}"/>
              </a:ext>
            </a:extLst>
          </p:cNvPr>
          <p:cNvSpPr>
            <a:spLocks noGrp="1"/>
          </p:cNvSpPr>
          <p:nvPr>
            <p:ph type="sldNum" sz="quarter" idx="12"/>
          </p:nvPr>
        </p:nvSpPr>
        <p:spPr/>
        <p:txBody>
          <a:bodyPr/>
          <a:lstStyle/>
          <a:p>
            <a:fld id="{CB3FC469-CA8B-4EE5-AE73-966FC6A86920}" type="slidenum">
              <a:rPr lang="en-US" smtClean="0"/>
              <a:t>20</a:t>
            </a:fld>
            <a:endParaRPr lang="en-US"/>
          </a:p>
        </p:txBody>
      </p:sp>
      <p:pic>
        <p:nvPicPr>
          <p:cNvPr id="5" name="Picture 4"/>
          <p:cNvPicPr>
            <a:picLocks noChangeAspect="1"/>
          </p:cNvPicPr>
          <p:nvPr/>
        </p:nvPicPr>
        <p:blipFill>
          <a:blip r:embed="rId2"/>
          <a:stretch>
            <a:fillRect/>
          </a:stretch>
        </p:blipFill>
        <p:spPr>
          <a:xfrm>
            <a:off x="6434667" y="1322256"/>
            <a:ext cx="5334000" cy="40005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1A30A09-030D-8581-4832-1DC2CFD53177}"/>
                  </a:ext>
                </a:extLst>
              </p:cNvPr>
              <p:cNvSpPr txBox="1"/>
              <p:nvPr/>
            </p:nvSpPr>
            <p:spPr>
              <a:xfrm>
                <a:off x="7833209" y="5696176"/>
                <a:ext cx="3156826"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≤3</m:t>
                      </m:r>
                    </m:oMath>
                  </m:oMathPara>
                </a14:m>
                <a:endParaRPr lang="en-US" b="0" dirty="0"/>
              </a:p>
              <a:p>
                <a:r>
                  <a:rPr lang="en-US" dirty="0"/>
                  <a:t>Num. nodes = 3488,</a:t>
                </a:r>
              </a:p>
              <a:p>
                <a:r>
                  <a:rPr lang="en-US" dirty="0"/>
                  <a:t>num. 3 connected nodes = 116</a:t>
                </a:r>
              </a:p>
            </p:txBody>
          </p:sp>
        </mc:Choice>
        <mc:Fallback xmlns="">
          <p:sp>
            <p:nvSpPr>
              <p:cNvPr id="6" name="TextBox 5">
                <a:extLst>
                  <a:ext uri="{FF2B5EF4-FFF2-40B4-BE49-F238E27FC236}">
                    <a16:creationId xmlns:a16="http://schemas.microsoft.com/office/drawing/2014/main" id="{D1A30A09-030D-8581-4832-1DC2CFD53177}"/>
                  </a:ext>
                </a:extLst>
              </p:cNvPr>
              <p:cNvSpPr txBox="1">
                <a:spLocks noRot="1" noChangeAspect="1" noMove="1" noResize="1" noEditPoints="1" noAdjustHandles="1" noChangeArrowheads="1" noChangeShapeType="1" noTextEdit="1"/>
              </p:cNvSpPr>
              <p:nvPr/>
            </p:nvSpPr>
            <p:spPr>
              <a:xfrm>
                <a:off x="7833209" y="5696176"/>
                <a:ext cx="3156826" cy="830997"/>
              </a:xfrm>
              <a:prstGeom prst="rect">
                <a:avLst/>
              </a:prstGeom>
              <a:blipFill>
                <a:blip r:embed="rId3"/>
                <a:stretch>
                  <a:fillRect l="-4633" r="-3475" b="-16058"/>
                </a:stretch>
              </a:blipFill>
            </p:spPr>
            <p:txBody>
              <a:bodyPr/>
              <a:lstStyle/>
              <a:p>
                <a:r>
                  <a:rPr lang="en-US">
                    <a:noFill/>
                  </a:rPr>
                  <a:t> </a:t>
                </a:r>
              </a:p>
            </p:txBody>
          </p:sp>
        </mc:Fallback>
      </mc:AlternateContent>
      <p:sp>
        <p:nvSpPr>
          <p:cNvPr id="4" name="Oval 3"/>
          <p:cNvSpPr/>
          <p:nvPr/>
        </p:nvSpPr>
        <p:spPr>
          <a:xfrm rot="19961554">
            <a:off x="7077333" y="2289191"/>
            <a:ext cx="667967" cy="1554525"/>
          </a:xfrm>
          <a:prstGeom prst="ellipse">
            <a:avLst/>
          </a:prstGeom>
          <a:noFill/>
          <a:ln w="57150">
            <a:solidFill>
              <a:srgbClr val="D53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6041" y="1322256"/>
            <a:ext cx="5261360" cy="4801314"/>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 each three connected node:</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while</a:t>
            </a:r>
            <a:r>
              <a:rPr lang="en-US" dirty="0">
                <a:latin typeface="Courier New" panose="02070309020205020404" pitchFamily="49" charset="0"/>
                <a:cs typeface="Courier New" panose="02070309020205020404" pitchFamily="49" charset="0"/>
              </a:rPr>
              <a:t> (not all three directions 	have been explored)</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iterate</a:t>
            </a:r>
            <a:r>
              <a:rPr lang="en-US" dirty="0">
                <a:latin typeface="Courier New" panose="02070309020205020404" pitchFamily="49" charset="0"/>
                <a:cs typeface="Courier New" panose="02070309020205020404" pitchFamily="49" charset="0"/>
              </a:rPr>
              <a:t> through all 2 	connected nodes in a direction 	</a:t>
            </a:r>
            <a:r>
              <a:rPr lang="en-US" b="1" dirty="0">
                <a:latin typeface="Courier New" panose="02070309020205020404" pitchFamily="49" charset="0"/>
                <a:cs typeface="Courier New" panose="02070309020205020404" pitchFamily="49" charset="0"/>
              </a:rPr>
              <a:t>until</a:t>
            </a:r>
            <a:r>
              <a:rPr lang="en-US" dirty="0">
                <a:latin typeface="Courier New" panose="02070309020205020404" pitchFamily="49" charset="0"/>
                <a:cs typeface="Courier New" panose="02070309020205020404" pitchFamily="49" charset="0"/>
              </a:rPr>
              <a:t> a 3 connected node or 	dead end is reached</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if</a:t>
            </a:r>
            <a:r>
              <a:rPr lang="en-US" dirty="0">
                <a:latin typeface="Courier New" panose="02070309020205020404" pitchFamily="49" charset="0"/>
                <a:cs typeface="Courier New" panose="02070309020205020404" pitchFamily="49" charset="0"/>
              </a:rPr>
              <a:t> a dead end is hit</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Continue</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if</a:t>
            </a:r>
            <a:r>
              <a:rPr lang="en-US" dirty="0">
                <a:latin typeface="Courier New" panose="02070309020205020404" pitchFamily="49" charset="0"/>
                <a:cs typeface="Courier New" panose="02070309020205020404" pitchFamily="49" charset="0"/>
              </a:rPr>
              <a:t> a 3 connected node is 	reached</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note </a:t>
            </a:r>
            <a:r>
              <a:rPr lang="en-US" dirty="0">
                <a:latin typeface="Courier New" panose="02070309020205020404" pitchFamily="49" charset="0"/>
                <a:cs typeface="Courier New" panose="02070309020205020404" pitchFamily="49" charset="0"/>
              </a:rPr>
              <a:t>that a path exists 		between 3 connected 			nodes i and j</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note </a:t>
            </a:r>
            <a:r>
              <a:rPr lang="en-US" dirty="0">
                <a:latin typeface="Courier New" panose="02070309020205020404" pitchFamily="49" charset="0"/>
                <a:cs typeface="Courier New" panose="02070309020205020404" pitchFamily="49" charset="0"/>
              </a:rPr>
              <a:t>the chain of 2 			connected triangles 			between i and j</a:t>
            </a:r>
          </a:p>
        </p:txBody>
      </p:sp>
    </p:spTree>
    <p:extLst>
      <p:ext uri="{BB962C8B-B14F-4D97-AF65-F5344CB8AC3E}">
        <p14:creationId xmlns:p14="http://schemas.microsoft.com/office/powerpoint/2010/main" val="3076374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1011586"/>
          </a:xfrm>
        </p:spPr>
        <p:txBody>
          <a:bodyPr>
            <a:normAutofit fontScale="90000"/>
          </a:bodyPr>
          <a:lstStyle/>
          <a:p>
            <a:r>
              <a:rPr lang="en-US" dirty="0"/>
              <a:t>This yields two data structures.  An adjacency matrix akin to the visibility matrix, indicating if node i has a path to node </a:t>
            </a:r>
            <a:r>
              <a:rPr lang="en-US" dirty="0" err="1"/>
              <a:t>j.</a:t>
            </a:r>
            <a:r>
              <a:rPr lang="en-US" dirty="0"/>
              <a:t>  And a dictionary indicating the triangle chain between node i and j (called </a:t>
            </a:r>
            <a:r>
              <a:rPr lang="en-US" dirty="0" err="1"/>
              <a:t>triangle_chains</a:t>
            </a:r>
            <a:r>
              <a:rPr lang="en-US" dirty="0"/>
              <a:t> in code)</a:t>
            </a:r>
          </a:p>
        </p:txBody>
      </p:sp>
      <p:sp>
        <p:nvSpPr>
          <p:cNvPr id="3" name="Slide Number Placeholder 2"/>
          <p:cNvSpPr>
            <a:spLocks noGrp="1"/>
          </p:cNvSpPr>
          <p:nvPr>
            <p:ph type="sldNum" sz="quarter" idx="12"/>
          </p:nvPr>
        </p:nvSpPr>
        <p:spPr/>
        <p:txBody>
          <a:bodyPr/>
          <a:lstStyle/>
          <a:p>
            <a:fld id="{CB3FC469-CA8B-4EE5-AE73-966FC6A86920}" type="slidenum">
              <a:rPr lang="en-US" smtClean="0"/>
              <a:t>21</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247650" y="2352736"/>
                <a:ext cx="4468807" cy="15622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𝐴</m:t>
                      </m:r>
                      <m:r>
                        <a:rPr lang="en-US" sz="3600" i="0">
                          <a:latin typeface="Cambria Math" panose="02040503050406030204" pitchFamily="18" charset="0"/>
                        </a:rPr>
                        <m:t>=</m:t>
                      </m:r>
                      <m:d>
                        <m:dPr>
                          <m:begChr m:val="["/>
                          <m:endChr m:val="]"/>
                          <m:ctrlPr>
                            <a:rPr lang="en-US" sz="3600" i="1">
                              <a:latin typeface="Cambria Math" panose="02040503050406030204" pitchFamily="18" charset="0"/>
                            </a:rPr>
                          </m:ctrlPr>
                        </m:dPr>
                        <m:e>
                          <m:m>
                            <m:mPr>
                              <m:mcs>
                                <m:mc>
                                  <m:mcPr>
                                    <m:count m:val="3"/>
                                    <m:mcJc m:val="center"/>
                                  </m:mcPr>
                                </m:mc>
                              </m:mcs>
                              <m:ctrlPr>
                                <a:rPr lang="en-US" sz="3600" i="1">
                                  <a:latin typeface="Cambria Math" panose="02040503050406030204" pitchFamily="18" charset="0"/>
                                </a:rPr>
                              </m:ctrlPr>
                            </m:mPr>
                            <m:mr>
                              <m:e>
                                <m:r>
                                  <a:rPr lang="en-US" sz="3600" i="0">
                                    <a:latin typeface="Cambria Math" panose="02040503050406030204" pitchFamily="18" charset="0"/>
                                  </a:rPr>
                                  <m:t>1</m:t>
                                </m:r>
                              </m:e>
                              <m:e>
                                <m:r>
                                  <a:rPr lang="en-US" sz="3600" b="0" i="0" smtClean="0">
                                    <a:latin typeface="Cambria Math" panose="02040503050406030204" pitchFamily="18" charset="0"/>
                                  </a:rPr>
                                  <m:t>…</m:t>
                                </m:r>
                              </m:e>
                              <m:e>
                                <m:r>
                                  <m:rPr>
                                    <m:sty m:val="p"/>
                                  </m:rPr>
                                  <a:rPr lang="en-US" sz="3600" b="0" i="0" smtClean="0">
                                    <a:latin typeface="Cambria Math" panose="02040503050406030204" pitchFamily="18" charset="0"/>
                                  </a:rPr>
                                  <m:t>A</m:t>
                                </m:r>
                                <m:r>
                                  <a:rPr lang="en-US" sz="3600" b="0" i="0" baseline="-25000" smtClean="0">
                                    <a:latin typeface="Cambria Math" panose="02040503050406030204" pitchFamily="18" charset="0"/>
                                  </a:rPr>
                                  <m:t>1</m:t>
                                </m:r>
                                <m:r>
                                  <m:rPr>
                                    <m:sty m:val="p"/>
                                  </m:rPr>
                                  <a:rPr lang="en-US" sz="3600" b="0" i="0" baseline="-25000" smtClean="0">
                                    <a:latin typeface="Cambria Math" panose="02040503050406030204" pitchFamily="18" charset="0"/>
                                  </a:rPr>
                                  <m:t>j</m:t>
                                </m:r>
                              </m:e>
                            </m:mr>
                            <m:mr>
                              <m:e>
                                <m:r>
                                  <a:rPr lang="en-US" sz="3600" b="0" i="0" smtClean="0">
                                    <a:latin typeface="Cambria Math" panose="02040503050406030204" pitchFamily="18" charset="0"/>
                                  </a:rPr>
                                  <m:t>…</m:t>
                                </m:r>
                              </m:e>
                              <m:e>
                                <m:r>
                                  <a:rPr lang="en-US" sz="3600" b="0" i="0" smtClean="0">
                                    <a:latin typeface="Cambria Math" panose="02040503050406030204" pitchFamily="18" charset="0"/>
                                  </a:rPr>
                                  <m:t>1</m:t>
                                </m:r>
                              </m:e>
                              <m:e>
                                <m:r>
                                  <a:rPr lang="en-US" sz="3600" b="0" i="0" smtClean="0">
                                    <a:latin typeface="Cambria Math" panose="02040503050406030204" pitchFamily="18" charset="0"/>
                                  </a:rPr>
                                  <m:t>…</m:t>
                                </m:r>
                              </m:e>
                            </m:mr>
                            <m:mr>
                              <m:e>
                                <m:r>
                                  <a:rPr lang="en-US" sz="3600" b="0" i="1" smtClean="0">
                                    <a:latin typeface="Cambria Math" panose="02040503050406030204" pitchFamily="18" charset="0"/>
                                  </a:rPr>
                                  <m:t>𝐴</m:t>
                                </m:r>
                                <m:r>
                                  <a:rPr lang="en-US" sz="3600" b="0" i="1" baseline="-25000" smtClean="0">
                                    <a:latin typeface="Cambria Math" panose="02040503050406030204" pitchFamily="18" charset="0"/>
                                  </a:rPr>
                                  <m:t>𝑖</m:t>
                                </m:r>
                                <m:r>
                                  <a:rPr lang="en-US" sz="3600" b="0" i="1" baseline="-25000" smtClean="0">
                                    <a:latin typeface="Cambria Math" panose="02040503050406030204" pitchFamily="18" charset="0"/>
                                  </a:rPr>
                                  <m:t>1</m:t>
                                </m:r>
                              </m:e>
                              <m:e>
                                <m:r>
                                  <a:rPr lang="en-US" sz="3600" b="0" i="0" smtClean="0">
                                    <a:latin typeface="Cambria Math" panose="02040503050406030204" pitchFamily="18" charset="0"/>
                                  </a:rPr>
                                  <m:t>…</m:t>
                                </m:r>
                              </m:e>
                              <m:e>
                                <m:r>
                                  <m:rPr>
                                    <m:sty m:val="p"/>
                                  </m:rPr>
                                  <a:rPr lang="en-US" sz="3600" b="0" i="0" smtClean="0">
                                    <a:latin typeface="Cambria Math" panose="02040503050406030204" pitchFamily="18" charset="0"/>
                                  </a:rPr>
                                  <m:t>A</m:t>
                                </m:r>
                                <m:r>
                                  <m:rPr>
                                    <m:sty m:val="p"/>
                                  </m:rPr>
                                  <a:rPr lang="en-US" sz="3600" b="0" i="0" baseline="-25000" smtClean="0">
                                    <a:latin typeface="Cambria Math" panose="02040503050406030204" pitchFamily="18" charset="0"/>
                                  </a:rPr>
                                  <m:t>ij</m:t>
                                </m:r>
                              </m:e>
                            </m:mr>
                          </m:m>
                        </m:e>
                      </m:d>
                    </m:oMath>
                  </m:oMathPara>
                </a14:m>
                <a:endParaRPr lang="en-US" sz="3600" dirty="0"/>
              </a:p>
            </p:txBody>
          </p:sp>
        </mc:Choice>
        <mc:Fallback xmlns="">
          <p:sp>
            <p:nvSpPr>
              <p:cNvPr id="5" name="TextBox 4"/>
              <p:cNvSpPr txBox="1">
                <a:spLocks noRot="1" noChangeAspect="1" noMove="1" noResize="1" noEditPoints="1" noAdjustHandles="1" noChangeArrowheads="1" noChangeShapeType="1" noTextEdit="1"/>
              </p:cNvSpPr>
              <p:nvPr/>
            </p:nvSpPr>
            <p:spPr>
              <a:xfrm>
                <a:off x="247650" y="2352736"/>
                <a:ext cx="4468807" cy="1562223"/>
              </a:xfrm>
              <a:prstGeom prst="rect">
                <a:avLst/>
              </a:prstGeom>
              <a:blipFill>
                <a:blip r:embed="rId3"/>
                <a:stretch>
                  <a:fillRect b="-3906"/>
                </a:stretch>
              </a:blipFill>
            </p:spPr>
            <p:txBody>
              <a:bodyPr/>
              <a:lstStyle/>
              <a:p>
                <a:r>
                  <a:rPr lang="en-US">
                    <a:noFill/>
                  </a:rPr>
                  <a:t> </a:t>
                </a:r>
              </a:p>
            </p:txBody>
          </p:sp>
        </mc:Fallback>
      </mc:AlternateContent>
      <p:graphicFrame>
        <p:nvGraphicFramePr>
          <p:cNvPr id="6" name="Table 5"/>
          <p:cNvGraphicFramePr>
            <a:graphicFrameLocks noGrp="1"/>
          </p:cNvGraphicFramePr>
          <p:nvPr/>
        </p:nvGraphicFramePr>
        <p:xfrm>
          <a:off x="5105400" y="1933539"/>
          <a:ext cx="7086600" cy="2400618"/>
        </p:xfrm>
        <a:graphic>
          <a:graphicData uri="http://schemas.openxmlformats.org/drawingml/2006/table">
            <a:tbl>
              <a:tblPr firstRow="1" bandRow="1">
                <a:tableStyleId>{5C22544A-7EE6-4342-B048-85BDC9FD1C3A}</a:tableStyleId>
              </a:tblPr>
              <a:tblGrid>
                <a:gridCol w="1790699">
                  <a:extLst>
                    <a:ext uri="{9D8B030D-6E8A-4147-A177-3AD203B41FA5}">
                      <a16:colId xmlns:a16="http://schemas.microsoft.com/office/drawing/2014/main" val="3389191127"/>
                    </a:ext>
                  </a:extLst>
                </a:gridCol>
                <a:gridCol w="1200150">
                  <a:extLst>
                    <a:ext uri="{9D8B030D-6E8A-4147-A177-3AD203B41FA5}">
                      <a16:colId xmlns:a16="http://schemas.microsoft.com/office/drawing/2014/main" val="2105153958"/>
                    </a:ext>
                  </a:extLst>
                </a:gridCol>
                <a:gridCol w="4095751">
                  <a:extLst>
                    <a:ext uri="{9D8B030D-6E8A-4147-A177-3AD203B41FA5}">
                      <a16:colId xmlns:a16="http://schemas.microsoft.com/office/drawing/2014/main" val="2469973378"/>
                    </a:ext>
                  </a:extLst>
                </a:gridCol>
              </a:tblGrid>
              <a:tr h="586846">
                <a:tc>
                  <a:txBody>
                    <a:bodyPr/>
                    <a:lstStyle/>
                    <a:p>
                      <a:r>
                        <a:rPr lang="en-US" dirty="0"/>
                        <a:t>Starting triangle</a:t>
                      </a:r>
                    </a:p>
                  </a:txBody>
                  <a:tcPr/>
                </a:tc>
                <a:tc>
                  <a:txBody>
                    <a:bodyPr/>
                    <a:lstStyle/>
                    <a:p>
                      <a:r>
                        <a:rPr lang="en-US" dirty="0"/>
                        <a:t>Ending Triangle</a:t>
                      </a:r>
                    </a:p>
                  </a:txBody>
                  <a:tcPr/>
                </a:tc>
                <a:tc>
                  <a:txBody>
                    <a:bodyPr/>
                    <a:lstStyle/>
                    <a:p>
                      <a:r>
                        <a:rPr lang="en-US" dirty="0"/>
                        <a:t>Triangle Chain</a:t>
                      </a:r>
                    </a:p>
                  </a:txBody>
                  <a:tcPr/>
                </a:tc>
                <a:extLst>
                  <a:ext uri="{0D108BD9-81ED-4DB2-BD59-A6C34878D82A}">
                    <a16:rowId xmlns:a16="http://schemas.microsoft.com/office/drawing/2014/main" val="230126045"/>
                  </a:ext>
                </a:extLst>
              </a:tr>
              <a:tr h="586846">
                <a:tc>
                  <a:txBody>
                    <a:bodyPr/>
                    <a:lstStyle/>
                    <a:p>
                      <a:r>
                        <a:rPr lang="en-US" sz="2400" dirty="0">
                          <a:latin typeface="Times New Roman" panose="02020603050405020304" pitchFamily="18" charset="0"/>
                          <a:cs typeface="Times New Roman" panose="02020603050405020304" pitchFamily="18" charset="0"/>
                        </a:rPr>
                        <a:t>i</a:t>
                      </a:r>
                    </a:p>
                  </a:txBody>
                  <a:tcPr/>
                </a:tc>
                <a:tc>
                  <a:txBody>
                    <a:bodyPr/>
                    <a:lstStyle/>
                    <a:p>
                      <a:r>
                        <a:rPr lang="en-US" sz="2400" dirty="0">
                          <a:latin typeface="Times New Roman" panose="02020603050405020304" pitchFamily="18" charset="0"/>
                          <a:cs typeface="Times New Roman" panose="02020603050405020304" pitchFamily="18" charset="0"/>
                        </a:rPr>
                        <a:t>j</a:t>
                      </a:r>
                    </a:p>
                  </a:txBody>
                  <a:tcPr/>
                </a:tc>
                <a:tc>
                  <a:txBody>
                    <a:bodyPr/>
                    <a:lstStyle/>
                    <a:p>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Tri</a:t>
                      </a:r>
                      <a:r>
                        <a:rPr lang="en-US" sz="2400" baseline="-250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Tri</a:t>
                      </a:r>
                      <a:r>
                        <a:rPr lang="en-US" sz="2400" baseline="-25000" dirty="0" err="1">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a:t>
                      </a:r>
                      <a:r>
                        <a:rPr lang="en-US" sz="2400" baseline="-25000" dirty="0" err="1">
                          <a:latin typeface="Times New Roman" panose="02020603050405020304" pitchFamily="18" charset="0"/>
                          <a:cs typeface="Times New Roman" panose="02020603050405020304" pitchFamily="18" charset="0"/>
                        </a:rPr>
                        <a:t>j</a:t>
                      </a:r>
                      <a:r>
                        <a:rPr lang="en-US" sz="24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655929526"/>
                  </a:ext>
                </a:extLst>
              </a:tr>
              <a:tr h="586846">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519194431"/>
                  </a:ext>
                </a:extLst>
              </a:tr>
              <a:tr h="586846">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421471249"/>
                  </a:ext>
                </a:extLst>
              </a:tr>
            </a:tbl>
          </a:graphicData>
        </a:graphic>
      </p:graphicFrame>
    </p:spTree>
    <p:extLst>
      <p:ext uri="{BB962C8B-B14F-4D97-AF65-F5344CB8AC3E}">
        <p14:creationId xmlns:p14="http://schemas.microsoft.com/office/powerpoint/2010/main" val="534127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1011586"/>
          </a:xfrm>
        </p:spPr>
        <p:txBody>
          <a:bodyPr>
            <a:normAutofit fontScale="90000"/>
          </a:bodyPr>
          <a:lstStyle/>
          <a:p>
            <a:r>
              <a:rPr lang="en-US" dirty="0"/>
              <a:t>We can store the Boolean indicating that these nodes are connected as we would normally store visibility.  However, the actual curved path between them will be stored in a look up structure.</a:t>
            </a:r>
          </a:p>
        </p:txBody>
      </p:sp>
      <p:sp>
        <p:nvSpPr>
          <p:cNvPr id="3" name="Slide Number Placeholder 2"/>
          <p:cNvSpPr>
            <a:spLocks noGrp="1"/>
          </p:cNvSpPr>
          <p:nvPr>
            <p:ph type="sldNum" sz="quarter" idx="12"/>
          </p:nvPr>
        </p:nvSpPr>
        <p:spPr/>
        <p:txBody>
          <a:bodyPr/>
          <a:lstStyle/>
          <a:p>
            <a:fld id="{CB3FC469-CA8B-4EE5-AE73-966FC6A86920}" type="slidenum">
              <a:rPr lang="en-US" smtClean="0"/>
              <a:t>22</a:t>
            </a:fld>
            <a:endParaRPr lang="en-US"/>
          </a:p>
        </p:txBody>
      </p:sp>
      <p:pic>
        <p:nvPicPr>
          <p:cNvPr id="6" name="Picture 5"/>
          <p:cNvPicPr>
            <a:picLocks noChangeAspect="1"/>
          </p:cNvPicPr>
          <p:nvPr/>
        </p:nvPicPr>
        <p:blipFill>
          <a:blip r:embed="rId2"/>
          <a:stretch>
            <a:fillRect/>
          </a:stretch>
        </p:blipFill>
        <p:spPr>
          <a:xfrm>
            <a:off x="2971800" y="1321186"/>
            <a:ext cx="6496050" cy="4872038"/>
          </a:xfrm>
          <a:prstGeom prst="rect">
            <a:avLst/>
          </a:prstGeom>
        </p:spPr>
      </p:pic>
      <p:sp>
        <p:nvSpPr>
          <p:cNvPr id="7" name="Rectangle 6">
            <a:extLst>
              <a:ext uri="{FF2B5EF4-FFF2-40B4-BE49-F238E27FC236}">
                <a16:creationId xmlns:a16="http://schemas.microsoft.com/office/drawing/2014/main" id="{98CEBBF7-D7FF-1CB0-37D4-46518BA435EB}"/>
              </a:ext>
            </a:extLst>
          </p:cNvPr>
          <p:cNvSpPr/>
          <p:nvPr/>
        </p:nvSpPr>
        <p:spPr>
          <a:xfrm>
            <a:off x="2971800" y="4324350"/>
            <a:ext cx="2062369" cy="868845"/>
          </a:xfrm>
          <a:prstGeom prst="rect">
            <a:avLst/>
          </a:prstGeom>
          <a:solidFill>
            <a:schemeClr val="bg1"/>
          </a:solidFill>
          <a:ln w="57150">
            <a:solidFill>
              <a:srgbClr val="8E2D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Connection between nodes exists</a:t>
            </a:r>
          </a:p>
        </p:txBody>
      </p:sp>
      <p:cxnSp>
        <p:nvCxnSpPr>
          <p:cNvPr id="8" name="Straight Connector 7">
            <a:extLst>
              <a:ext uri="{FF2B5EF4-FFF2-40B4-BE49-F238E27FC236}">
                <a16:creationId xmlns:a16="http://schemas.microsoft.com/office/drawing/2014/main" id="{F9B7FF6E-F761-BF31-6E13-3BEFBB6BAC7F}"/>
              </a:ext>
            </a:extLst>
          </p:cNvPr>
          <p:cNvCxnSpPr>
            <a:cxnSpLocks/>
            <a:stCxn id="7" idx="3"/>
          </p:cNvCxnSpPr>
          <p:nvPr/>
        </p:nvCxnSpPr>
        <p:spPr>
          <a:xfrm flipV="1">
            <a:off x="5034169" y="3890261"/>
            <a:ext cx="1272220" cy="868512"/>
          </a:xfrm>
          <a:prstGeom prst="line">
            <a:avLst/>
          </a:prstGeom>
          <a:ln w="57150">
            <a:solidFill>
              <a:srgbClr val="8E2DA9"/>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8CEBBF7-D7FF-1CB0-37D4-46518BA435EB}"/>
              </a:ext>
            </a:extLst>
          </p:cNvPr>
          <p:cNvSpPr/>
          <p:nvPr/>
        </p:nvSpPr>
        <p:spPr>
          <a:xfrm>
            <a:off x="8164530" y="2492553"/>
            <a:ext cx="2062369" cy="868845"/>
          </a:xfrm>
          <a:prstGeom prst="rect">
            <a:avLst/>
          </a:prstGeom>
          <a:solidFill>
            <a:schemeClr val="bg1"/>
          </a:solidFill>
          <a:ln w="57150">
            <a:solidFill>
              <a:srgbClr val="8E2D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Actual path between nodes</a:t>
            </a:r>
          </a:p>
        </p:txBody>
      </p:sp>
      <p:cxnSp>
        <p:nvCxnSpPr>
          <p:cNvPr id="12" name="Straight Connector 11">
            <a:extLst>
              <a:ext uri="{FF2B5EF4-FFF2-40B4-BE49-F238E27FC236}">
                <a16:creationId xmlns:a16="http://schemas.microsoft.com/office/drawing/2014/main" id="{F9B7FF6E-F761-BF31-6E13-3BEFBB6BAC7F}"/>
              </a:ext>
            </a:extLst>
          </p:cNvPr>
          <p:cNvCxnSpPr>
            <a:cxnSpLocks/>
            <a:endCxn id="11" idx="1"/>
          </p:cNvCxnSpPr>
          <p:nvPr/>
        </p:nvCxnSpPr>
        <p:spPr>
          <a:xfrm flipV="1">
            <a:off x="6874255" y="2926976"/>
            <a:ext cx="1290275" cy="830229"/>
          </a:xfrm>
          <a:prstGeom prst="line">
            <a:avLst/>
          </a:prstGeom>
          <a:ln w="57150">
            <a:solidFill>
              <a:srgbClr val="8E2D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090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905542"/>
          </a:xfrm>
        </p:spPr>
        <p:txBody>
          <a:bodyPr>
            <a:normAutofit fontScale="90000"/>
          </a:bodyPr>
          <a:lstStyle/>
          <a:p>
            <a:r>
              <a:rPr lang="en-US" dirty="0"/>
              <a:t>We can do this over an entire map relatively quickly (~1.5 s to triangulate and generated adjacency matrix and path segment dictionary for the map shown, compared to ~3.7 s for generating the conventional </a:t>
            </a:r>
            <a:r>
              <a:rPr lang="en-US" dirty="0" err="1"/>
              <a:t>vgraph</a:t>
            </a:r>
            <a:r>
              <a:rPr lang="en-US" dirty="0"/>
              <a:t>).</a:t>
            </a:r>
          </a:p>
        </p:txBody>
      </p:sp>
      <p:sp>
        <p:nvSpPr>
          <p:cNvPr id="3" name="Slide Number Placeholder 2"/>
          <p:cNvSpPr>
            <a:spLocks noGrp="1"/>
          </p:cNvSpPr>
          <p:nvPr>
            <p:ph type="sldNum" sz="quarter" idx="12"/>
          </p:nvPr>
        </p:nvSpPr>
        <p:spPr/>
        <p:txBody>
          <a:bodyPr/>
          <a:lstStyle/>
          <a:p>
            <a:fld id="{CB3FC469-CA8B-4EE5-AE73-966FC6A86920}" type="slidenum">
              <a:rPr lang="en-US" smtClean="0"/>
              <a:t>23</a:t>
            </a:fld>
            <a:endParaRPr lang="en-US"/>
          </a:p>
        </p:txBody>
      </p:sp>
      <p:pic>
        <p:nvPicPr>
          <p:cNvPr id="6" name="Picture 5"/>
          <p:cNvPicPr>
            <a:picLocks noChangeAspect="1"/>
          </p:cNvPicPr>
          <p:nvPr/>
        </p:nvPicPr>
        <p:blipFill>
          <a:blip r:embed="rId2"/>
          <a:stretch>
            <a:fillRect/>
          </a:stretch>
        </p:blipFill>
        <p:spPr>
          <a:xfrm>
            <a:off x="2800350" y="1095513"/>
            <a:ext cx="7541376" cy="5656032"/>
          </a:xfrm>
          <a:prstGeom prst="rect">
            <a:avLst/>
          </a:prstGeom>
        </p:spPr>
      </p:pic>
    </p:spTree>
    <p:extLst>
      <p:ext uri="{BB962C8B-B14F-4D97-AF65-F5344CB8AC3E}">
        <p14:creationId xmlns:p14="http://schemas.microsoft.com/office/powerpoint/2010/main" val="3412019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35635D9-C3F0-EBE0-554F-FC08E1CF6580}"/>
              </a:ext>
            </a:extLst>
          </p:cNvPr>
          <p:cNvSpPr/>
          <p:nvPr/>
        </p:nvSpPr>
        <p:spPr>
          <a:xfrm>
            <a:off x="1" y="1925722"/>
            <a:ext cx="3771900"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fcn_MedialAxis_makeAdjacencyMatrixAndTriangleChains</a:t>
            </a:r>
            <a:endParaRPr lang="en-US" sz="1200" dirty="0"/>
          </a:p>
        </p:txBody>
      </p:sp>
      <p:sp>
        <p:nvSpPr>
          <p:cNvPr id="8" name="Rectangle: Rounded Corners 7">
            <a:extLst>
              <a:ext uri="{FF2B5EF4-FFF2-40B4-BE49-F238E27FC236}">
                <a16:creationId xmlns:a16="http://schemas.microsoft.com/office/drawing/2014/main" id="{53DA032C-F2EA-A148-49EA-D8E935F28ACE}"/>
              </a:ext>
            </a:extLst>
          </p:cNvPr>
          <p:cNvSpPr/>
          <p:nvPr/>
        </p:nvSpPr>
        <p:spPr>
          <a:xfrm>
            <a:off x="761718" y="3166712"/>
            <a:ext cx="2344925" cy="252925"/>
          </a:xfrm>
          <a:prstGeom prst="roundRect">
            <a:avLst/>
          </a:prstGeom>
          <a:solidFill>
            <a:schemeClr val="accent4"/>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fcn_MedialAxis_pruneGraph</a:t>
            </a:r>
            <a:endParaRPr lang="en-US" sz="1200" dirty="0">
              <a:solidFill>
                <a:schemeClr val="tx1"/>
              </a:solidFill>
            </a:endParaRPr>
          </a:p>
        </p:txBody>
      </p:sp>
      <p:sp>
        <p:nvSpPr>
          <p:cNvPr id="3" name="TextBox 2"/>
          <p:cNvSpPr txBox="1"/>
          <p:nvPr/>
        </p:nvSpPr>
        <p:spPr>
          <a:xfrm>
            <a:off x="122644" y="116063"/>
            <a:ext cx="2983999" cy="830997"/>
          </a:xfrm>
          <a:prstGeom prst="rect">
            <a:avLst/>
          </a:prstGeom>
          <a:solidFill>
            <a:schemeClr val="bg1">
              <a:lumMod val="65000"/>
            </a:schemeClr>
          </a:solidFill>
          <a:ln w="28575">
            <a:solidFill>
              <a:schemeClr val="tx1"/>
            </a:solidFill>
          </a:ln>
        </p:spPr>
        <p:txBody>
          <a:bodyPr wrap="square" numCol="2" rtlCol="0">
            <a:spAutoFit/>
          </a:bodyPr>
          <a:lstStyle/>
          <a:p>
            <a:r>
              <a:rPr lang="en-US" sz="1200" b="1" u="sng" dirty="0"/>
              <a:t>Legend</a:t>
            </a:r>
          </a:p>
          <a:p>
            <a:r>
              <a:rPr lang="en-US" sz="1200" b="1" dirty="0">
                <a:solidFill>
                  <a:schemeClr val="accent1"/>
                </a:solidFill>
              </a:rPr>
              <a:t>Standard function</a:t>
            </a:r>
          </a:p>
          <a:p>
            <a:r>
              <a:rPr lang="en-US" sz="1200" b="1" dirty="0">
                <a:solidFill>
                  <a:schemeClr val="accent4"/>
                </a:solidFill>
              </a:rPr>
              <a:t>Optional function</a:t>
            </a:r>
          </a:p>
          <a:p>
            <a:r>
              <a:rPr lang="en-US" sz="1200" b="1" dirty="0">
                <a:solidFill>
                  <a:srgbClr val="04FC57"/>
                </a:solidFill>
              </a:rPr>
              <a:t>Global input data</a:t>
            </a:r>
          </a:p>
          <a:p>
            <a:r>
              <a:rPr lang="en-US" sz="1200" b="1" dirty="0">
                <a:solidFill>
                  <a:srgbClr val="FB05EF"/>
                </a:solidFill>
              </a:rPr>
              <a:t>Global output data</a:t>
            </a:r>
          </a:p>
          <a:p>
            <a:r>
              <a:rPr lang="en-US" sz="1200" b="1" dirty="0">
                <a:solidFill>
                  <a:schemeClr val="accent2">
                    <a:lumMod val="60000"/>
                    <a:lumOff val="40000"/>
                  </a:schemeClr>
                </a:solidFill>
              </a:rPr>
              <a:t>Intermediate i/o data</a:t>
            </a:r>
          </a:p>
        </p:txBody>
      </p:sp>
      <p:cxnSp>
        <p:nvCxnSpPr>
          <p:cNvPr id="15" name="Elbow Connector 14"/>
          <p:cNvCxnSpPr>
            <a:stCxn id="33" idx="2"/>
            <a:endCxn id="4" idx="0"/>
          </p:cNvCxnSpPr>
          <p:nvPr/>
        </p:nvCxnSpPr>
        <p:spPr>
          <a:xfrm rot="16200000" flipH="1">
            <a:off x="1435089" y="1474860"/>
            <a:ext cx="269980" cy="6317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29974" y="1194077"/>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2D polytopes defined as vertices,</a:t>
            </a:r>
          </a:p>
          <a:p>
            <a:pPr algn="ctr"/>
            <a:r>
              <a:rPr lang="en-US" sz="1200" dirty="0"/>
              <a:t>Triangulation resolution</a:t>
            </a:r>
          </a:p>
        </p:txBody>
      </p:sp>
      <p:cxnSp>
        <p:nvCxnSpPr>
          <p:cNvPr id="39" name="Elbow Connector 38"/>
          <p:cNvCxnSpPr>
            <a:stCxn id="40" idx="2"/>
            <a:endCxn id="8" idx="0"/>
          </p:cNvCxnSpPr>
          <p:nvPr/>
        </p:nvCxnSpPr>
        <p:spPr>
          <a:xfrm rot="16200000" flipH="1">
            <a:off x="1736697" y="2969227"/>
            <a:ext cx="346739" cy="4823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61718" y="2358308"/>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a:t>
            </a:r>
          </a:p>
        </p:txBody>
      </p:sp>
      <p:cxnSp>
        <p:nvCxnSpPr>
          <p:cNvPr id="41" name="Elbow Connector 40"/>
          <p:cNvCxnSpPr>
            <a:stCxn id="4" idx="2"/>
            <a:endCxn id="40" idx="0"/>
          </p:cNvCxnSpPr>
          <p:nvPr/>
        </p:nvCxnSpPr>
        <p:spPr>
          <a:xfrm rot="5400000">
            <a:off x="1790821" y="2263177"/>
            <a:ext cx="190261" cy="127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0" idx="2"/>
            <a:endCxn id="64" idx="0"/>
          </p:cNvCxnSpPr>
          <p:nvPr/>
        </p:nvCxnSpPr>
        <p:spPr>
          <a:xfrm rot="16200000" flipH="1">
            <a:off x="2039732" y="4525071"/>
            <a:ext cx="441997" cy="90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31948" y="3662292"/>
            <a:ext cx="2248466" cy="646331"/>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 (all without dead ends and “through nodes”)</a:t>
            </a:r>
          </a:p>
        </p:txBody>
      </p:sp>
      <p:cxnSp>
        <p:nvCxnSpPr>
          <p:cNvPr id="61" name="Elbow Connector 60"/>
          <p:cNvCxnSpPr>
            <a:stCxn id="8" idx="2"/>
            <a:endCxn id="60" idx="0"/>
          </p:cNvCxnSpPr>
          <p:nvPr/>
        </p:nvCxnSpPr>
        <p:spPr>
          <a:xfrm rot="16200000" flipH="1">
            <a:off x="1973854" y="3379964"/>
            <a:ext cx="242655" cy="3220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ectangle: Rounded Corners 3">
            <a:extLst>
              <a:ext uri="{FF2B5EF4-FFF2-40B4-BE49-F238E27FC236}">
                <a16:creationId xmlns:a16="http://schemas.microsoft.com/office/drawing/2014/main" id="{F35635D9-C3F0-EBE0-554F-FC08E1CF6580}"/>
              </a:ext>
            </a:extLst>
          </p:cNvPr>
          <p:cNvSpPr/>
          <p:nvPr/>
        </p:nvSpPr>
        <p:spPr>
          <a:xfrm>
            <a:off x="586643" y="4750620"/>
            <a:ext cx="335727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fcn_MedialAxis_addCostsToTriangleChains</a:t>
            </a:r>
            <a:endParaRPr lang="en-US" sz="1200" dirty="0"/>
          </a:p>
        </p:txBody>
      </p:sp>
      <p:cxnSp>
        <p:nvCxnSpPr>
          <p:cNvPr id="80" name="Elbow Connector 79"/>
          <p:cNvCxnSpPr>
            <a:stCxn id="33" idx="3"/>
            <a:endCxn id="8" idx="3"/>
          </p:cNvCxnSpPr>
          <p:nvPr/>
        </p:nvCxnSpPr>
        <p:spPr>
          <a:xfrm>
            <a:off x="2378440" y="1424910"/>
            <a:ext cx="728203" cy="1868265"/>
          </a:xfrm>
          <a:prstGeom prst="bentConnector3">
            <a:avLst>
              <a:gd name="adj1" fmla="val 21118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33" idx="3"/>
            <a:endCxn id="64" idx="3"/>
          </p:cNvCxnSpPr>
          <p:nvPr/>
        </p:nvCxnSpPr>
        <p:spPr>
          <a:xfrm>
            <a:off x="2378440" y="1424910"/>
            <a:ext cx="1565477" cy="3446873"/>
          </a:xfrm>
          <a:prstGeom prst="bentConnector3">
            <a:avLst>
              <a:gd name="adj1" fmla="val 11460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88" idx="2"/>
            <a:endCxn id="93" idx="0"/>
          </p:cNvCxnSpPr>
          <p:nvPr/>
        </p:nvCxnSpPr>
        <p:spPr>
          <a:xfrm rot="5400000">
            <a:off x="1938411" y="5894676"/>
            <a:ext cx="568866" cy="6667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31948" y="5181915"/>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Triangle chains (edges) now with lengths and corridor widths</a:t>
            </a:r>
          </a:p>
        </p:txBody>
      </p:sp>
      <p:cxnSp>
        <p:nvCxnSpPr>
          <p:cNvPr id="89" name="Elbow Connector 88"/>
          <p:cNvCxnSpPr>
            <a:stCxn id="64" idx="2"/>
            <a:endCxn id="88" idx="0"/>
          </p:cNvCxnSpPr>
          <p:nvPr/>
        </p:nvCxnSpPr>
        <p:spPr>
          <a:xfrm rot="5400000">
            <a:off x="2166246" y="5082881"/>
            <a:ext cx="188970" cy="9099"/>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Rectangle: Rounded Corners 3">
            <a:extLst>
              <a:ext uri="{FF2B5EF4-FFF2-40B4-BE49-F238E27FC236}">
                <a16:creationId xmlns:a16="http://schemas.microsoft.com/office/drawing/2014/main" id="{F35635D9-C3F0-EBE0-554F-FC08E1CF6580}"/>
              </a:ext>
            </a:extLst>
          </p:cNvPr>
          <p:cNvSpPr/>
          <p:nvPr/>
        </p:nvSpPr>
        <p:spPr>
          <a:xfrm>
            <a:off x="689907" y="6212446"/>
            <a:ext cx="2999198" cy="383761"/>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fcn_MedialAxis_addPointToAdjacencyMatrixAndTriangleChains</a:t>
            </a:r>
            <a:endParaRPr lang="en-US" sz="1200" dirty="0"/>
          </a:p>
        </p:txBody>
      </p:sp>
      <p:cxnSp>
        <p:nvCxnSpPr>
          <p:cNvPr id="100" name="Elbow Connector 99"/>
          <p:cNvCxnSpPr>
            <a:stCxn id="101" idx="2"/>
            <a:endCxn id="93" idx="0"/>
          </p:cNvCxnSpPr>
          <p:nvPr/>
        </p:nvCxnSpPr>
        <p:spPr>
          <a:xfrm rot="5400000">
            <a:off x="2893773" y="4939314"/>
            <a:ext cx="568866" cy="19773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3599884" y="5181915"/>
            <a:ext cx="1134041"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Start position, finish position</a:t>
            </a:r>
          </a:p>
        </p:txBody>
      </p:sp>
      <p:cxnSp>
        <p:nvCxnSpPr>
          <p:cNvPr id="108" name="Elbow Connector 107"/>
          <p:cNvCxnSpPr>
            <a:stCxn id="60" idx="1"/>
            <a:endCxn id="93" idx="0"/>
          </p:cNvCxnSpPr>
          <p:nvPr/>
        </p:nvCxnSpPr>
        <p:spPr>
          <a:xfrm rot="10800000" flipH="1" flipV="1">
            <a:off x="1131948" y="3985458"/>
            <a:ext cx="1057558" cy="2226988"/>
          </a:xfrm>
          <a:prstGeom prst="bentConnector4">
            <a:avLst>
              <a:gd name="adj1" fmla="val -81960"/>
              <a:gd name="adj2" fmla="val 876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124" idx="0"/>
            <a:endCxn id="135" idx="1"/>
          </p:cNvCxnSpPr>
          <p:nvPr/>
        </p:nvCxnSpPr>
        <p:spPr>
          <a:xfrm rot="16200000" flipV="1">
            <a:off x="3405736" y="3020811"/>
            <a:ext cx="5488785" cy="325619"/>
          </a:xfrm>
          <a:prstGeom prst="bentConnector4">
            <a:avLst>
              <a:gd name="adj1" fmla="val 48896"/>
              <a:gd name="adj2" fmla="val 2019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5188704" y="5928013"/>
            <a:ext cx="2248466" cy="830997"/>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 triangle and node closest to start, triangle and node closest to finish</a:t>
            </a:r>
          </a:p>
        </p:txBody>
      </p:sp>
      <p:cxnSp>
        <p:nvCxnSpPr>
          <p:cNvPr id="125" name="Elbow Connector 124"/>
          <p:cNvCxnSpPr>
            <a:stCxn id="93" idx="3"/>
            <a:endCxn id="124" idx="1"/>
          </p:cNvCxnSpPr>
          <p:nvPr/>
        </p:nvCxnSpPr>
        <p:spPr>
          <a:xfrm flipV="1">
            <a:off x="3689105" y="6343512"/>
            <a:ext cx="1499599" cy="60815"/>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Rectangle: Rounded Corners 3">
            <a:extLst>
              <a:ext uri="{FF2B5EF4-FFF2-40B4-BE49-F238E27FC236}">
                <a16:creationId xmlns:a16="http://schemas.microsoft.com/office/drawing/2014/main" id="{F35635D9-C3F0-EBE0-554F-FC08E1CF6580}"/>
              </a:ext>
            </a:extLst>
          </p:cNvPr>
          <p:cNvSpPr/>
          <p:nvPr/>
        </p:nvSpPr>
        <p:spPr>
          <a:xfrm>
            <a:off x="5987318" y="318065"/>
            <a:ext cx="335727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fcn_MedialAxis_makeCostGraphAndAllPoints</a:t>
            </a:r>
            <a:endParaRPr lang="en-US" sz="1200" dirty="0"/>
          </a:p>
        </p:txBody>
      </p:sp>
      <p:cxnSp>
        <p:nvCxnSpPr>
          <p:cNvPr id="149" name="Elbow Connector 148"/>
          <p:cNvCxnSpPr>
            <a:stCxn id="150" idx="1"/>
            <a:endCxn id="135" idx="3"/>
          </p:cNvCxnSpPr>
          <p:nvPr/>
        </p:nvCxnSpPr>
        <p:spPr>
          <a:xfrm rot="10800000" flipV="1">
            <a:off x="9344593" y="439226"/>
            <a:ext cx="458961"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9803553" y="208394"/>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Minimum allowed corridor, ids of </a:t>
            </a:r>
            <a:r>
              <a:rPr lang="en-US" sz="1200" dirty="0" err="1"/>
              <a:t>denylisted</a:t>
            </a:r>
            <a:r>
              <a:rPr lang="en-US" sz="1200" dirty="0"/>
              <a:t> triangle chains (edges)</a:t>
            </a:r>
          </a:p>
        </p:txBody>
      </p:sp>
      <p:cxnSp>
        <p:nvCxnSpPr>
          <p:cNvPr id="154" name="Elbow Connector 153"/>
          <p:cNvCxnSpPr>
            <a:stCxn id="155" idx="2"/>
            <a:endCxn id="161" idx="0"/>
          </p:cNvCxnSpPr>
          <p:nvPr/>
        </p:nvCxnSpPr>
        <p:spPr>
          <a:xfrm rot="16200000" flipH="1">
            <a:off x="7445015" y="2072050"/>
            <a:ext cx="325545" cy="46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6481232" y="895937"/>
            <a:ext cx="2248466" cy="1015663"/>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cost matrix, all points table, start data structure, finish data structure, best triangle chain (edge) between each pair of nodes</a:t>
            </a:r>
          </a:p>
        </p:txBody>
      </p:sp>
      <p:cxnSp>
        <p:nvCxnSpPr>
          <p:cNvPr id="156" name="Elbow Connector 155"/>
          <p:cNvCxnSpPr>
            <a:stCxn id="155" idx="0"/>
            <a:endCxn id="135" idx="2"/>
          </p:cNvCxnSpPr>
          <p:nvPr/>
        </p:nvCxnSpPr>
        <p:spPr>
          <a:xfrm rot="5400000" flipH="1" flipV="1">
            <a:off x="7467937" y="697919"/>
            <a:ext cx="335547" cy="6049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Rectangle: Rounded Corners 3">
            <a:extLst>
              <a:ext uri="{FF2B5EF4-FFF2-40B4-BE49-F238E27FC236}">
                <a16:creationId xmlns:a16="http://schemas.microsoft.com/office/drawing/2014/main" id="{F35635D9-C3F0-EBE0-554F-FC08E1CF6580}"/>
              </a:ext>
            </a:extLst>
          </p:cNvPr>
          <p:cNvSpPr/>
          <p:nvPr/>
        </p:nvSpPr>
        <p:spPr>
          <a:xfrm>
            <a:off x="6588052" y="2237145"/>
            <a:ext cx="204411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fcn_algorithm_astar</a:t>
            </a:r>
            <a:endParaRPr lang="en-US" sz="1200" dirty="0"/>
          </a:p>
        </p:txBody>
      </p:sp>
      <p:cxnSp>
        <p:nvCxnSpPr>
          <p:cNvPr id="167" name="Elbow Connector 166"/>
          <p:cNvCxnSpPr>
            <a:stCxn id="168" idx="2"/>
            <a:endCxn id="173" idx="0"/>
          </p:cNvCxnSpPr>
          <p:nvPr/>
        </p:nvCxnSpPr>
        <p:spPr>
          <a:xfrm rot="16200000" flipH="1">
            <a:off x="7535625" y="3047482"/>
            <a:ext cx="333371" cy="16894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6493607" y="2688269"/>
            <a:ext cx="2248466" cy="276999"/>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Route (as series of nodes)</a:t>
            </a:r>
          </a:p>
        </p:txBody>
      </p:sp>
      <p:cxnSp>
        <p:nvCxnSpPr>
          <p:cNvPr id="169" name="Elbow Connector 168"/>
          <p:cNvCxnSpPr>
            <a:stCxn id="168" idx="0"/>
            <a:endCxn id="161" idx="2"/>
          </p:cNvCxnSpPr>
          <p:nvPr/>
        </p:nvCxnSpPr>
        <p:spPr>
          <a:xfrm rot="16200000" flipV="1">
            <a:off x="7509576" y="2580004"/>
            <a:ext cx="208799" cy="7731"/>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Rectangle: Rounded Corners 3">
            <a:extLst>
              <a:ext uri="{FF2B5EF4-FFF2-40B4-BE49-F238E27FC236}">
                <a16:creationId xmlns:a16="http://schemas.microsoft.com/office/drawing/2014/main" id="{F35635D9-C3F0-EBE0-554F-FC08E1CF6580}"/>
              </a:ext>
            </a:extLst>
          </p:cNvPr>
          <p:cNvSpPr/>
          <p:nvPr/>
        </p:nvSpPr>
        <p:spPr>
          <a:xfrm>
            <a:off x="6710409" y="3298639"/>
            <a:ext cx="2152743"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fcn_MedialAxis_processRoute</a:t>
            </a:r>
            <a:endParaRPr lang="en-US" sz="1200" dirty="0"/>
          </a:p>
        </p:txBody>
      </p:sp>
      <p:cxnSp>
        <p:nvCxnSpPr>
          <p:cNvPr id="177" name="Elbow Connector 176"/>
          <p:cNvCxnSpPr>
            <a:stCxn id="155" idx="3"/>
            <a:endCxn id="173" idx="3"/>
          </p:cNvCxnSpPr>
          <p:nvPr/>
        </p:nvCxnSpPr>
        <p:spPr>
          <a:xfrm>
            <a:off x="8729698" y="1403769"/>
            <a:ext cx="133454" cy="2016033"/>
          </a:xfrm>
          <a:prstGeom prst="bentConnector3">
            <a:avLst>
              <a:gd name="adj1" fmla="val 2712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p:cNvCxnSpPr>
            <a:stCxn id="173" idx="2"/>
            <a:endCxn id="181" idx="0"/>
          </p:cNvCxnSpPr>
          <p:nvPr/>
        </p:nvCxnSpPr>
        <p:spPr>
          <a:xfrm rot="16200000" flipH="1">
            <a:off x="7614281" y="3713463"/>
            <a:ext cx="444493" cy="9949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6762041" y="3985457"/>
            <a:ext cx="2248466" cy="646331"/>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Route (as series of points), route length, narrowest corridor in route </a:t>
            </a:r>
          </a:p>
        </p:txBody>
      </p:sp>
    </p:spTree>
    <p:extLst>
      <p:ext uri="{BB962C8B-B14F-4D97-AF65-F5344CB8AC3E}">
        <p14:creationId xmlns:p14="http://schemas.microsoft.com/office/powerpoint/2010/main" val="1365735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There are a couple modifications we can make to down sample the size of the resulting graph without losing information about corridors.</a:t>
            </a:r>
          </a:p>
        </p:txBody>
      </p:sp>
      <p:sp>
        <p:nvSpPr>
          <p:cNvPr id="3" name="Slide Number Placeholder 2"/>
          <p:cNvSpPr>
            <a:spLocks noGrp="1"/>
          </p:cNvSpPr>
          <p:nvPr>
            <p:ph type="sldNum" sz="quarter" idx="12"/>
          </p:nvPr>
        </p:nvSpPr>
        <p:spPr/>
        <p:txBody>
          <a:bodyPr/>
          <a:lstStyle/>
          <a:p>
            <a:fld id="{CB3FC469-CA8B-4EE5-AE73-966FC6A86920}" type="slidenum">
              <a:rPr lang="en-US" smtClean="0"/>
              <a:t>25</a:t>
            </a:fld>
            <a:endParaRPr lang="en-US"/>
          </a:p>
        </p:txBody>
      </p:sp>
      <p:pic>
        <p:nvPicPr>
          <p:cNvPr id="7" name="Picture 6"/>
          <p:cNvPicPr>
            <a:picLocks noChangeAspect="1"/>
          </p:cNvPicPr>
          <p:nvPr/>
        </p:nvPicPr>
        <p:blipFill>
          <a:blip r:embed="rId2"/>
          <a:stretch>
            <a:fillRect/>
          </a:stretch>
        </p:blipFill>
        <p:spPr>
          <a:xfrm>
            <a:off x="2857500" y="1095513"/>
            <a:ext cx="7124700" cy="5343525"/>
          </a:xfrm>
          <a:prstGeom prst="rect">
            <a:avLst/>
          </a:prstGeom>
        </p:spPr>
      </p:pic>
      <p:sp>
        <p:nvSpPr>
          <p:cNvPr id="4" name="Oval 3">
            <a:extLst>
              <a:ext uri="{FF2B5EF4-FFF2-40B4-BE49-F238E27FC236}">
                <a16:creationId xmlns:a16="http://schemas.microsoft.com/office/drawing/2014/main" id="{491F5C33-E555-FFA4-816B-8A9314DA807D}"/>
              </a:ext>
            </a:extLst>
          </p:cNvPr>
          <p:cNvSpPr/>
          <p:nvPr/>
        </p:nvSpPr>
        <p:spPr>
          <a:xfrm rot="2020651">
            <a:off x="5054283" y="2453545"/>
            <a:ext cx="511629" cy="59871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5BFA11C-DEFF-F176-4641-C7AC94F59A16}"/>
              </a:ext>
            </a:extLst>
          </p:cNvPr>
          <p:cNvSpPr txBox="1"/>
          <p:nvPr/>
        </p:nvSpPr>
        <p:spPr>
          <a:xfrm>
            <a:off x="915966" y="1800194"/>
            <a:ext cx="1941534" cy="923330"/>
          </a:xfrm>
          <a:prstGeom prst="rect">
            <a:avLst/>
          </a:prstGeom>
          <a:noFill/>
          <a:ln w="57150">
            <a:solidFill>
              <a:srgbClr val="00B050"/>
            </a:solidFill>
          </a:ln>
        </p:spPr>
        <p:txBody>
          <a:bodyPr wrap="square" rtlCol="0">
            <a:spAutoFit/>
          </a:bodyPr>
          <a:lstStyle/>
          <a:p>
            <a:r>
              <a:rPr lang="en-US" dirty="0"/>
              <a:t>Removing nodes that don’t have branching choices</a:t>
            </a:r>
          </a:p>
        </p:txBody>
      </p:sp>
      <p:sp>
        <p:nvSpPr>
          <p:cNvPr id="6" name="TextBox 5">
            <a:extLst>
              <a:ext uri="{FF2B5EF4-FFF2-40B4-BE49-F238E27FC236}">
                <a16:creationId xmlns:a16="http://schemas.microsoft.com/office/drawing/2014/main" id="{03A81376-88C0-7E33-D83B-3B61C3823A68}"/>
              </a:ext>
            </a:extLst>
          </p:cNvPr>
          <p:cNvSpPr txBox="1"/>
          <p:nvPr/>
        </p:nvSpPr>
        <p:spPr>
          <a:xfrm>
            <a:off x="1130996" y="3767275"/>
            <a:ext cx="1941534" cy="646331"/>
          </a:xfrm>
          <a:prstGeom prst="rect">
            <a:avLst/>
          </a:prstGeom>
          <a:noFill/>
          <a:ln w="57150">
            <a:solidFill>
              <a:srgbClr val="FFC000"/>
            </a:solidFill>
          </a:ln>
        </p:spPr>
        <p:txBody>
          <a:bodyPr wrap="square" rtlCol="0">
            <a:spAutoFit/>
          </a:bodyPr>
          <a:lstStyle/>
          <a:p>
            <a:r>
              <a:rPr lang="en-US" dirty="0"/>
              <a:t>Removing dead end edges</a:t>
            </a:r>
          </a:p>
        </p:txBody>
      </p:sp>
      <p:sp>
        <p:nvSpPr>
          <p:cNvPr id="8" name="Oval 7">
            <a:extLst>
              <a:ext uri="{FF2B5EF4-FFF2-40B4-BE49-F238E27FC236}">
                <a16:creationId xmlns:a16="http://schemas.microsoft.com/office/drawing/2014/main" id="{89967B9A-1ED5-FD11-874E-5A5ADA37A0C3}"/>
              </a:ext>
            </a:extLst>
          </p:cNvPr>
          <p:cNvSpPr/>
          <p:nvPr/>
        </p:nvSpPr>
        <p:spPr>
          <a:xfrm rot="3215068">
            <a:off x="4497897" y="4110935"/>
            <a:ext cx="1032335" cy="598715"/>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E9A6634-34D8-2990-D3E7-E51FCEE188EC}"/>
              </a:ext>
            </a:extLst>
          </p:cNvPr>
          <p:cNvCxnSpPr/>
          <p:nvPr/>
        </p:nvCxnSpPr>
        <p:spPr>
          <a:xfrm>
            <a:off x="3072530" y="2361931"/>
            <a:ext cx="1858686" cy="25600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3D22DD-C59A-D142-B1BB-963495D63E55}"/>
              </a:ext>
            </a:extLst>
          </p:cNvPr>
          <p:cNvCxnSpPr>
            <a:cxnSpLocks/>
          </p:cNvCxnSpPr>
          <p:nvPr/>
        </p:nvCxnSpPr>
        <p:spPr>
          <a:xfrm>
            <a:off x="2680570" y="4134477"/>
            <a:ext cx="1786175"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362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1011586"/>
          </a:xfrm>
        </p:spPr>
        <p:txBody>
          <a:bodyPr>
            <a:normAutofit fontScale="90000"/>
          </a:bodyPr>
          <a:lstStyle/>
          <a:p>
            <a:r>
              <a:rPr lang="en-US" dirty="0"/>
              <a:t>First, there are nodes that were 3 connected to dead ends so when the dead end was removed they became 2 connected nodes.  These can also be removed as they do not represent a planner choice.  These are termed </a:t>
            </a:r>
            <a:r>
              <a:rPr lang="en-US" i="1" dirty="0"/>
              <a:t>through nodes</a:t>
            </a:r>
            <a:r>
              <a:rPr lang="en-US" dirty="0"/>
              <a:t>.</a:t>
            </a:r>
          </a:p>
        </p:txBody>
      </p:sp>
      <p:sp>
        <p:nvSpPr>
          <p:cNvPr id="3" name="Slide Number Placeholder 2"/>
          <p:cNvSpPr>
            <a:spLocks noGrp="1"/>
          </p:cNvSpPr>
          <p:nvPr>
            <p:ph type="sldNum" sz="quarter" idx="12"/>
          </p:nvPr>
        </p:nvSpPr>
        <p:spPr/>
        <p:txBody>
          <a:bodyPr/>
          <a:lstStyle/>
          <a:p>
            <a:fld id="{CB3FC469-CA8B-4EE5-AE73-966FC6A86920}" type="slidenum">
              <a:rPr lang="en-US" smtClean="0"/>
              <a:t>26</a:t>
            </a:fld>
            <a:endParaRPr lang="en-US"/>
          </a:p>
        </p:txBody>
      </p:sp>
      <p:pic>
        <p:nvPicPr>
          <p:cNvPr id="5" name="Picture 4"/>
          <p:cNvPicPr>
            <a:picLocks noChangeAspect="1"/>
          </p:cNvPicPr>
          <p:nvPr/>
        </p:nvPicPr>
        <p:blipFill>
          <a:blip r:embed="rId2"/>
          <a:stretch>
            <a:fillRect/>
          </a:stretch>
        </p:blipFill>
        <p:spPr>
          <a:xfrm>
            <a:off x="2868385" y="1095513"/>
            <a:ext cx="7124700" cy="5343525"/>
          </a:xfrm>
          <a:prstGeom prst="rect">
            <a:avLst/>
          </a:prstGeom>
        </p:spPr>
      </p:pic>
      <p:sp>
        <p:nvSpPr>
          <p:cNvPr id="6" name="Oval 5"/>
          <p:cNvSpPr/>
          <p:nvPr/>
        </p:nvSpPr>
        <p:spPr>
          <a:xfrm rot="2020651">
            <a:off x="5054283" y="2453545"/>
            <a:ext cx="511629" cy="59871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20004135">
            <a:off x="8546230" y="3085706"/>
            <a:ext cx="511629" cy="59871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4540584">
            <a:off x="5895803" y="3758477"/>
            <a:ext cx="511629" cy="1132853"/>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229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Here is an example of a </a:t>
            </a:r>
            <a:r>
              <a:rPr lang="en-US" dirty="0">
                <a:solidFill>
                  <a:srgbClr val="0000FF"/>
                </a:solidFill>
              </a:rPr>
              <a:t>through node </a:t>
            </a:r>
            <a:r>
              <a:rPr lang="en-US" dirty="0"/>
              <a:t>being removed so </a:t>
            </a:r>
            <a:r>
              <a:rPr lang="en-US" dirty="0">
                <a:solidFill>
                  <a:srgbClr val="66FF66"/>
                </a:solidFill>
              </a:rPr>
              <a:t>its neighbors</a:t>
            </a:r>
            <a:r>
              <a:rPr lang="en-US" dirty="0"/>
              <a:t> can be directly connected.</a:t>
            </a:r>
          </a:p>
        </p:txBody>
      </p:sp>
      <p:sp>
        <p:nvSpPr>
          <p:cNvPr id="3" name="Slide Number Placeholder 2"/>
          <p:cNvSpPr>
            <a:spLocks noGrp="1"/>
          </p:cNvSpPr>
          <p:nvPr>
            <p:ph type="sldNum" sz="quarter" idx="12"/>
          </p:nvPr>
        </p:nvSpPr>
        <p:spPr/>
        <p:txBody>
          <a:bodyPr/>
          <a:lstStyle/>
          <a:p>
            <a:fld id="{CB3FC469-CA8B-4EE5-AE73-966FC6A86920}" type="slidenum">
              <a:rPr lang="en-US" smtClean="0"/>
              <a:t>27</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2757" y="1603852"/>
            <a:ext cx="5333333" cy="40000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018" y="1636169"/>
            <a:ext cx="5333333" cy="4000000"/>
          </a:xfrm>
          <a:prstGeom prst="rect">
            <a:avLst/>
          </a:prstGeom>
        </p:spPr>
      </p:pic>
    </p:spTree>
    <p:extLst>
      <p:ext uri="{BB962C8B-B14F-4D97-AF65-F5344CB8AC3E}">
        <p14:creationId xmlns:p14="http://schemas.microsoft.com/office/powerpoint/2010/main" val="3077699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6"/>
            <a:ext cx="11376107" cy="943207"/>
          </a:xfrm>
        </p:spPr>
        <p:txBody>
          <a:bodyPr>
            <a:normAutofit fontScale="90000"/>
          </a:bodyPr>
          <a:lstStyle/>
          <a:p>
            <a:r>
              <a:rPr lang="en-US" dirty="0"/>
              <a:t>There are two ways to define a through </a:t>
            </a:r>
            <a:r>
              <a:rPr lang="en-US" dirty="0" err="1"/>
              <a:t>node.The</a:t>
            </a:r>
            <a:r>
              <a:rPr lang="en-US" dirty="0"/>
              <a:t> looser definition is that a through node has only two destinations.  This means that only one edge between a pair of nodes will exist when the through nodes are removed.</a:t>
            </a:r>
          </a:p>
        </p:txBody>
      </p:sp>
      <p:sp>
        <p:nvSpPr>
          <p:cNvPr id="3" name="Slide Number Placeholder 2"/>
          <p:cNvSpPr>
            <a:spLocks noGrp="1"/>
          </p:cNvSpPr>
          <p:nvPr>
            <p:ph type="sldNum" sz="quarter" idx="12"/>
          </p:nvPr>
        </p:nvSpPr>
        <p:spPr/>
        <p:txBody>
          <a:bodyPr/>
          <a:lstStyle/>
          <a:p>
            <a:fld id="{CB3FC469-CA8B-4EE5-AE73-966FC6A86920}" type="slidenum">
              <a:rPr lang="en-US" smtClean="0"/>
              <a:t>28</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1557" y="1636169"/>
            <a:ext cx="5333333" cy="40000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791" y="1636169"/>
            <a:ext cx="5333333" cy="4000000"/>
          </a:xfrm>
          <a:prstGeom prst="rect">
            <a:avLst/>
          </a:prstGeom>
        </p:spPr>
      </p:pic>
      <p:sp>
        <p:nvSpPr>
          <p:cNvPr id="7" name="Oval 6"/>
          <p:cNvSpPr/>
          <p:nvPr/>
        </p:nvSpPr>
        <p:spPr>
          <a:xfrm rot="2020651">
            <a:off x="1615017" y="2008555"/>
            <a:ext cx="938736" cy="59871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2020651">
            <a:off x="7057874" y="2008555"/>
            <a:ext cx="938736" cy="59871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1196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1137904"/>
          </a:xfrm>
        </p:spPr>
        <p:txBody>
          <a:bodyPr>
            <a:normAutofit fontScale="90000"/>
          </a:bodyPr>
          <a:lstStyle/>
          <a:p>
            <a:r>
              <a:rPr lang="en-US" dirty="0"/>
              <a:t>A more accurate definition is that a through node only has two departing paths rather than only two destinations.  This preserves multiple paths between a given pair of nodes.  This is desirable since each path may have a different corridor width or cost and the planner may therefore prioritize one over the other.</a:t>
            </a:r>
          </a:p>
        </p:txBody>
      </p:sp>
      <p:sp>
        <p:nvSpPr>
          <p:cNvPr id="3" name="Slide Number Placeholder 2"/>
          <p:cNvSpPr>
            <a:spLocks noGrp="1"/>
          </p:cNvSpPr>
          <p:nvPr>
            <p:ph type="sldNum" sz="quarter" idx="12"/>
          </p:nvPr>
        </p:nvSpPr>
        <p:spPr/>
        <p:txBody>
          <a:bodyPr/>
          <a:lstStyle/>
          <a:p>
            <a:fld id="{CB3FC469-CA8B-4EE5-AE73-966FC6A86920}" type="slidenum">
              <a:rPr lang="en-US" smtClean="0"/>
              <a:t>29</a:t>
            </a:fld>
            <a:endParaRPr lang="en-US"/>
          </a:p>
        </p:txBody>
      </p:sp>
      <p:pic>
        <p:nvPicPr>
          <p:cNvPr id="8" name="Content Placeholder 7" descr="A diagram of a map&#10;&#10;Description automatically generated with medium confidence">
            <a:extLst>
              <a:ext uri="{FF2B5EF4-FFF2-40B4-BE49-F238E27FC236}">
                <a16:creationId xmlns:a16="http://schemas.microsoft.com/office/drawing/2014/main" id="{F2942393-54E9-0C03-4723-523154839A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48600" y="1636169"/>
            <a:ext cx="5333333" cy="4000000"/>
          </a:xfrm>
        </p:spPr>
      </p:pic>
      <p:pic>
        <p:nvPicPr>
          <p:cNvPr id="5" name="Picture 4">
            <a:extLst>
              <a:ext uri="{FF2B5EF4-FFF2-40B4-BE49-F238E27FC236}">
                <a16:creationId xmlns:a16="http://schemas.microsoft.com/office/drawing/2014/main" id="{A1B8584C-BC62-52BD-9679-5AC317DCF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791" y="1636169"/>
            <a:ext cx="5333333" cy="4000000"/>
          </a:xfrm>
          <a:prstGeom prst="rect">
            <a:avLst/>
          </a:prstGeom>
        </p:spPr>
      </p:pic>
      <p:sp>
        <p:nvSpPr>
          <p:cNvPr id="6" name="Oval 5">
            <a:extLst>
              <a:ext uri="{FF2B5EF4-FFF2-40B4-BE49-F238E27FC236}">
                <a16:creationId xmlns:a16="http://schemas.microsoft.com/office/drawing/2014/main" id="{996F95BD-91A5-7BC7-30E9-672B6569832D}"/>
              </a:ext>
            </a:extLst>
          </p:cNvPr>
          <p:cNvSpPr/>
          <p:nvPr/>
        </p:nvSpPr>
        <p:spPr>
          <a:xfrm rot="2020651">
            <a:off x="1615017" y="2008555"/>
            <a:ext cx="938736" cy="59871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B3AC2B2-4D57-0CE7-46EE-08B2F3689D29}"/>
              </a:ext>
            </a:extLst>
          </p:cNvPr>
          <p:cNvSpPr/>
          <p:nvPr/>
        </p:nvSpPr>
        <p:spPr>
          <a:xfrm rot="2020651">
            <a:off x="7057874" y="2008555"/>
            <a:ext cx="938736" cy="59871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0146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C179978-E6C8-D5CE-FB5D-04DEAF46161C}"/>
              </a:ext>
            </a:extLst>
          </p:cNvPr>
          <p:cNvSpPr txBox="1"/>
          <p:nvPr/>
        </p:nvSpPr>
        <p:spPr>
          <a:xfrm>
            <a:off x="6096000" y="1554032"/>
            <a:ext cx="5579504" cy="5078313"/>
          </a:xfrm>
          <a:prstGeom prst="rect">
            <a:avLst/>
          </a:prstGeom>
          <a:noFill/>
          <a:ln>
            <a:solidFill>
              <a:schemeClr val="tx1"/>
            </a:solidFill>
          </a:ln>
        </p:spPr>
        <p:txBody>
          <a:bodyPr wrap="square" rtlCol="0" anchor="b">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Example Voronoi diagram (only showing interior lines)</a:t>
            </a:r>
          </a:p>
        </p:txBody>
      </p:sp>
      <p:sp>
        <p:nvSpPr>
          <p:cNvPr id="2" name="Title 1">
            <a:extLst>
              <a:ext uri="{FF2B5EF4-FFF2-40B4-BE49-F238E27FC236}">
                <a16:creationId xmlns:a16="http://schemas.microsoft.com/office/drawing/2014/main" id="{6A9D7C07-9408-87CE-67A5-9097BDE768A6}"/>
              </a:ext>
            </a:extLst>
          </p:cNvPr>
          <p:cNvSpPr>
            <a:spLocks noGrp="1"/>
          </p:cNvSpPr>
          <p:nvPr>
            <p:ph type="title"/>
          </p:nvPr>
        </p:nvSpPr>
        <p:spPr>
          <a:xfrm>
            <a:off x="643612" y="83927"/>
            <a:ext cx="11376107" cy="896574"/>
          </a:xfrm>
        </p:spPr>
        <p:txBody>
          <a:bodyPr>
            <a:normAutofit fontScale="90000"/>
          </a:bodyPr>
          <a:lstStyle/>
          <a:p>
            <a:r>
              <a:rPr lang="en-US" dirty="0"/>
              <a:t>The Voronoi diagram takes in a set of points and returns cells where each cell contains the region closest to that point than any other point.  The boundaries of the cells are thus the lines running between the points that are as far as possible from neighboring points.</a:t>
            </a:r>
          </a:p>
        </p:txBody>
      </p:sp>
      <p:sp>
        <p:nvSpPr>
          <p:cNvPr id="3" name="Slide Number Placeholder 2">
            <a:extLst>
              <a:ext uri="{FF2B5EF4-FFF2-40B4-BE49-F238E27FC236}">
                <a16:creationId xmlns:a16="http://schemas.microsoft.com/office/drawing/2014/main" id="{5CEC1EAA-A05B-9952-D2AA-DF5D5E5DD01B}"/>
              </a:ext>
            </a:extLst>
          </p:cNvPr>
          <p:cNvSpPr>
            <a:spLocks noGrp="1"/>
          </p:cNvSpPr>
          <p:nvPr>
            <p:ph type="sldNum" sz="quarter" idx="12"/>
          </p:nvPr>
        </p:nvSpPr>
        <p:spPr/>
        <p:txBody>
          <a:bodyPr/>
          <a:lstStyle/>
          <a:p>
            <a:fld id="{CB3FC469-CA8B-4EE5-AE73-966FC6A86920}" type="slidenum">
              <a:rPr lang="en-US" smtClean="0"/>
              <a:t>3</a:t>
            </a:fld>
            <a:endParaRPr lang="en-US"/>
          </a:p>
        </p:txBody>
      </p:sp>
      <p:sp>
        <p:nvSpPr>
          <p:cNvPr id="5" name="Pentagon 4">
            <a:extLst>
              <a:ext uri="{FF2B5EF4-FFF2-40B4-BE49-F238E27FC236}">
                <a16:creationId xmlns:a16="http://schemas.microsoft.com/office/drawing/2014/main" id="{55FD3425-1376-5CE2-E230-C64BE75A605E}"/>
              </a:ext>
            </a:extLst>
          </p:cNvPr>
          <p:cNvSpPr/>
          <p:nvPr/>
        </p:nvSpPr>
        <p:spPr>
          <a:xfrm rot="1432087">
            <a:off x="7184871" y="3956316"/>
            <a:ext cx="2071172" cy="1652530"/>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entagon 5">
            <a:extLst>
              <a:ext uri="{FF2B5EF4-FFF2-40B4-BE49-F238E27FC236}">
                <a16:creationId xmlns:a16="http://schemas.microsoft.com/office/drawing/2014/main" id="{28A9BB10-1199-B473-7ED8-C3C8FB7D0AC8}"/>
              </a:ext>
            </a:extLst>
          </p:cNvPr>
          <p:cNvSpPr/>
          <p:nvPr/>
        </p:nvSpPr>
        <p:spPr>
          <a:xfrm rot="20972887">
            <a:off x="6656062" y="2134421"/>
            <a:ext cx="2467779" cy="1134738"/>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entagon 6">
            <a:extLst>
              <a:ext uri="{FF2B5EF4-FFF2-40B4-BE49-F238E27FC236}">
                <a16:creationId xmlns:a16="http://schemas.microsoft.com/office/drawing/2014/main" id="{5747E057-B837-93B5-219F-408A2A07151D}"/>
              </a:ext>
            </a:extLst>
          </p:cNvPr>
          <p:cNvSpPr/>
          <p:nvPr/>
        </p:nvSpPr>
        <p:spPr>
          <a:xfrm rot="20703458">
            <a:off x="9040214" y="2703799"/>
            <a:ext cx="2467779" cy="1521713"/>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8D9035C-1E12-C084-C3C9-70848BC3F6E5}"/>
              </a:ext>
            </a:extLst>
          </p:cNvPr>
          <p:cNvCxnSpPr>
            <a:cxnSpLocks/>
          </p:cNvCxnSpPr>
          <p:nvPr/>
        </p:nvCxnSpPr>
        <p:spPr>
          <a:xfrm flipV="1">
            <a:off x="7099129" y="3661932"/>
            <a:ext cx="1592221" cy="100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384708E-953D-76BC-9127-3BEBC04F52A9}"/>
              </a:ext>
            </a:extLst>
          </p:cNvPr>
          <p:cNvCxnSpPr>
            <a:cxnSpLocks/>
          </p:cNvCxnSpPr>
          <p:nvPr/>
        </p:nvCxnSpPr>
        <p:spPr>
          <a:xfrm>
            <a:off x="8691350" y="3661932"/>
            <a:ext cx="970491" cy="11206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D33FE8C-A812-FC69-D886-D1E36452FBA6}"/>
              </a:ext>
            </a:extLst>
          </p:cNvPr>
          <p:cNvCxnSpPr>
            <a:cxnSpLocks/>
          </p:cNvCxnSpPr>
          <p:nvPr/>
        </p:nvCxnSpPr>
        <p:spPr>
          <a:xfrm flipH="1">
            <a:off x="9029768" y="2508867"/>
            <a:ext cx="472045" cy="7798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012B5A-275A-D9D0-BD9C-D38738BEF38E}"/>
              </a:ext>
            </a:extLst>
          </p:cNvPr>
          <p:cNvCxnSpPr>
            <a:cxnSpLocks/>
          </p:cNvCxnSpPr>
          <p:nvPr/>
        </p:nvCxnSpPr>
        <p:spPr>
          <a:xfrm flipH="1">
            <a:off x="8691350" y="3288669"/>
            <a:ext cx="338418" cy="3723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C779201-E917-0923-C644-F7FBC2AF6A88}"/>
              </a:ext>
            </a:extLst>
          </p:cNvPr>
          <p:cNvCxnSpPr>
            <a:cxnSpLocks/>
          </p:cNvCxnSpPr>
          <p:nvPr/>
        </p:nvCxnSpPr>
        <p:spPr>
          <a:xfrm>
            <a:off x="7804209" y="3288669"/>
            <a:ext cx="118793" cy="423494"/>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D7EB6F-8384-6475-CA93-4FE34ABB21B3}"/>
              </a:ext>
            </a:extLst>
          </p:cNvPr>
          <p:cNvCxnSpPr>
            <a:cxnSpLocks/>
          </p:cNvCxnSpPr>
          <p:nvPr/>
        </p:nvCxnSpPr>
        <p:spPr>
          <a:xfrm>
            <a:off x="7923002" y="3719264"/>
            <a:ext cx="90527" cy="38658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40406D90-E7E4-4B92-4742-1CB7C4DA3B5F}"/>
              </a:ext>
            </a:extLst>
          </p:cNvPr>
          <p:cNvPicPr>
            <a:picLocks noChangeAspect="1"/>
          </p:cNvPicPr>
          <p:nvPr/>
        </p:nvPicPr>
        <p:blipFill>
          <a:blip r:embed="rId2"/>
          <a:stretch>
            <a:fillRect/>
          </a:stretch>
        </p:blipFill>
        <p:spPr>
          <a:xfrm>
            <a:off x="516496" y="2092938"/>
            <a:ext cx="5334000" cy="4000500"/>
          </a:xfrm>
          <a:prstGeom prst="rect">
            <a:avLst/>
          </a:prstGeom>
        </p:spPr>
      </p:pic>
    </p:spTree>
    <p:extLst>
      <p:ext uri="{BB962C8B-B14F-4D97-AF65-F5344CB8AC3E}">
        <p14:creationId xmlns:p14="http://schemas.microsoft.com/office/powerpoint/2010/main" val="1204764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1011586"/>
          </a:xfrm>
        </p:spPr>
        <p:txBody>
          <a:bodyPr>
            <a:normAutofit fontScale="90000"/>
          </a:bodyPr>
          <a:lstStyle/>
          <a:p>
            <a:r>
              <a:rPr lang="en-US" dirty="0"/>
              <a:t>Next, there are dead end path segments left in this structure.  These could be pruned however, the create access to parts of the map in </a:t>
            </a:r>
            <a:r>
              <a:rPr lang="en-US" dirty="0" err="1"/>
              <a:t>culs</a:t>
            </a:r>
            <a:r>
              <a:rPr lang="en-US" dirty="0"/>
              <a:t>-de-sac and therefore could be desirable for increasing the extent of where the planner can navigate.</a:t>
            </a:r>
          </a:p>
        </p:txBody>
      </p:sp>
      <p:sp>
        <p:nvSpPr>
          <p:cNvPr id="3" name="Slide Number Placeholder 2"/>
          <p:cNvSpPr>
            <a:spLocks noGrp="1"/>
          </p:cNvSpPr>
          <p:nvPr>
            <p:ph type="sldNum" sz="quarter" idx="12"/>
          </p:nvPr>
        </p:nvSpPr>
        <p:spPr/>
        <p:txBody>
          <a:bodyPr/>
          <a:lstStyle/>
          <a:p>
            <a:fld id="{CB3FC469-CA8B-4EE5-AE73-966FC6A86920}" type="slidenum">
              <a:rPr lang="en-US" smtClean="0"/>
              <a:t>30</a:t>
            </a:fld>
            <a:endParaRPr lang="en-US"/>
          </a:p>
        </p:txBody>
      </p:sp>
      <p:pic>
        <p:nvPicPr>
          <p:cNvPr id="7" name="Picture 6"/>
          <p:cNvPicPr>
            <a:picLocks noChangeAspect="1"/>
          </p:cNvPicPr>
          <p:nvPr/>
        </p:nvPicPr>
        <p:blipFill>
          <a:blip r:embed="rId2"/>
          <a:stretch>
            <a:fillRect/>
          </a:stretch>
        </p:blipFill>
        <p:spPr>
          <a:xfrm>
            <a:off x="2868385" y="1095513"/>
            <a:ext cx="7124700" cy="5343525"/>
          </a:xfrm>
          <a:prstGeom prst="rect">
            <a:avLst/>
          </a:prstGeom>
        </p:spPr>
      </p:pic>
      <p:sp>
        <p:nvSpPr>
          <p:cNvPr id="5" name="Oval 4"/>
          <p:cNvSpPr/>
          <p:nvPr/>
        </p:nvSpPr>
        <p:spPr>
          <a:xfrm rot="20004135">
            <a:off x="6537692" y="2797630"/>
            <a:ext cx="511629" cy="59871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20004135">
            <a:off x="4974771" y="4441371"/>
            <a:ext cx="511629" cy="59871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9272629">
            <a:off x="7060338" y="3236007"/>
            <a:ext cx="625813" cy="449918"/>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473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958322"/>
          </a:xfrm>
        </p:spPr>
        <p:txBody>
          <a:bodyPr>
            <a:normAutofit fontScale="90000"/>
          </a:bodyPr>
          <a:lstStyle/>
          <a:p>
            <a:r>
              <a:rPr lang="en-US" dirty="0"/>
              <a:t>If it is desirable to remove dead ends, the through node removal must be performed before the dead end pruning otherwise one pass of dead end pruning will not remove the entire dead end.</a:t>
            </a:r>
          </a:p>
        </p:txBody>
      </p:sp>
      <p:sp>
        <p:nvSpPr>
          <p:cNvPr id="3" name="Slide Number Placeholder 2"/>
          <p:cNvSpPr>
            <a:spLocks noGrp="1"/>
          </p:cNvSpPr>
          <p:nvPr>
            <p:ph type="sldNum" sz="quarter" idx="12"/>
          </p:nvPr>
        </p:nvSpPr>
        <p:spPr/>
        <p:txBody>
          <a:bodyPr/>
          <a:lstStyle/>
          <a:p>
            <a:fld id="{CB3FC469-CA8B-4EE5-AE73-966FC6A86920}" type="slidenum">
              <a:rPr lang="en-US" smtClean="0"/>
              <a:t>31</a:t>
            </a:fld>
            <a:endParaRPr lang="en-US"/>
          </a:p>
        </p:txBody>
      </p:sp>
      <p:pic>
        <p:nvPicPr>
          <p:cNvPr id="4" name="Picture 3"/>
          <p:cNvPicPr>
            <a:picLocks noChangeAspect="1"/>
          </p:cNvPicPr>
          <p:nvPr/>
        </p:nvPicPr>
        <p:blipFill>
          <a:blip r:embed="rId2"/>
          <a:stretch>
            <a:fillRect/>
          </a:stretch>
        </p:blipFill>
        <p:spPr>
          <a:xfrm>
            <a:off x="2322858" y="1267493"/>
            <a:ext cx="7057019" cy="5364852"/>
          </a:xfrm>
          <a:prstGeom prst="rect">
            <a:avLst/>
          </a:prstGeom>
        </p:spPr>
      </p:pic>
      <p:sp>
        <p:nvSpPr>
          <p:cNvPr id="6" name="TextBox 5"/>
          <p:cNvSpPr txBox="1"/>
          <p:nvPr/>
        </p:nvSpPr>
        <p:spPr>
          <a:xfrm>
            <a:off x="3307299" y="1391785"/>
            <a:ext cx="1880927" cy="646331"/>
          </a:xfrm>
          <a:prstGeom prst="rect">
            <a:avLst/>
          </a:prstGeom>
          <a:noFill/>
        </p:spPr>
        <p:txBody>
          <a:bodyPr wrap="square" rtlCol="0">
            <a:spAutoFit/>
          </a:bodyPr>
          <a:lstStyle/>
          <a:p>
            <a:r>
              <a:rPr lang="en-US" dirty="0">
                <a:solidFill>
                  <a:srgbClr val="0000FF"/>
                </a:solidFill>
              </a:rPr>
              <a:t>1) If this dead end  was pruned</a:t>
            </a:r>
          </a:p>
        </p:txBody>
      </p:sp>
      <p:sp>
        <p:nvSpPr>
          <p:cNvPr id="10" name="TextBox 9"/>
          <p:cNvSpPr txBox="1"/>
          <p:nvPr/>
        </p:nvSpPr>
        <p:spPr>
          <a:xfrm>
            <a:off x="4839917" y="1808407"/>
            <a:ext cx="1880927" cy="1200329"/>
          </a:xfrm>
          <a:prstGeom prst="rect">
            <a:avLst/>
          </a:prstGeom>
          <a:noFill/>
        </p:spPr>
        <p:txBody>
          <a:bodyPr wrap="square" rtlCol="0">
            <a:spAutoFit/>
          </a:bodyPr>
          <a:lstStyle/>
          <a:p>
            <a:r>
              <a:rPr lang="en-US" dirty="0">
                <a:solidFill>
                  <a:schemeClr val="accent2"/>
                </a:solidFill>
              </a:rPr>
              <a:t>2) It would create yet another dead end edge</a:t>
            </a:r>
          </a:p>
        </p:txBody>
      </p:sp>
      <p:sp>
        <p:nvSpPr>
          <p:cNvPr id="11" name="TextBox 10"/>
          <p:cNvSpPr txBox="1"/>
          <p:nvPr/>
        </p:nvSpPr>
        <p:spPr>
          <a:xfrm>
            <a:off x="5897864" y="3102942"/>
            <a:ext cx="1880927" cy="923330"/>
          </a:xfrm>
          <a:prstGeom prst="rect">
            <a:avLst/>
          </a:prstGeom>
          <a:noFill/>
        </p:spPr>
        <p:txBody>
          <a:bodyPr wrap="square" rtlCol="0">
            <a:spAutoFit/>
          </a:bodyPr>
          <a:lstStyle/>
          <a:p>
            <a:r>
              <a:rPr lang="en-US" dirty="0">
                <a:solidFill>
                  <a:srgbClr val="00B050"/>
                </a:solidFill>
              </a:rPr>
              <a:t>3) Unless these nodes were removed first</a:t>
            </a:r>
          </a:p>
        </p:txBody>
      </p:sp>
      <p:cxnSp>
        <p:nvCxnSpPr>
          <p:cNvPr id="13" name="Straight Arrow Connector 12"/>
          <p:cNvCxnSpPr/>
          <p:nvPr/>
        </p:nvCxnSpPr>
        <p:spPr>
          <a:xfrm>
            <a:off x="4247762" y="2186609"/>
            <a:ext cx="403751" cy="1377998"/>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453614" y="2664189"/>
            <a:ext cx="784704" cy="3706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6" idx="3"/>
          </p:cNvCxnSpPr>
          <p:nvPr/>
        </p:nvCxnSpPr>
        <p:spPr>
          <a:xfrm>
            <a:off x="5188226" y="1714951"/>
            <a:ext cx="1650101" cy="359765"/>
          </a:xfrm>
          <a:prstGeom prst="bentConnector3">
            <a:avLst>
              <a:gd name="adj1" fmla="val 9939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5553184" y="3026176"/>
            <a:ext cx="52486" cy="38438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rot="19272629">
            <a:off x="7122809" y="1979784"/>
            <a:ext cx="291458" cy="413651"/>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rot="19272629">
            <a:off x="5128959" y="3203599"/>
            <a:ext cx="291458" cy="413651"/>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489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is a before and after of a one pass dead-end prune.</a:t>
            </a:r>
          </a:p>
        </p:txBody>
      </p:sp>
      <p:sp>
        <p:nvSpPr>
          <p:cNvPr id="3" name="Slide Number Placeholder 2"/>
          <p:cNvSpPr>
            <a:spLocks noGrp="1"/>
          </p:cNvSpPr>
          <p:nvPr>
            <p:ph type="sldNum" sz="quarter" idx="12"/>
          </p:nvPr>
        </p:nvSpPr>
        <p:spPr/>
        <p:txBody>
          <a:bodyPr/>
          <a:lstStyle/>
          <a:p>
            <a:fld id="{CB3FC469-CA8B-4EE5-AE73-966FC6A86920}" type="slidenum">
              <a:rPr lang="en-US" smtClean="0"/>
              <a:t>32</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4213" y="1636169"/>
            <a:ext cx="5333333" cy="40000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04" y="1636169"/>
            <a:ext cx="5333333" cy="4000000"/>
          </a:xfrm>
          <a:prstGeom prst="rect">
            <a:avLst/>
          </a:prstGeom>
        </p:spPr>
      </p:pic>
      <p:sp>
        <p:nvSpPr>
          <p:cNvPr id="7" name="Oval 6"/>
          <p:cNvSpPr/>
          <p:nvPr/>
        </p:nvSpPr>
        <p:spPr>
          <a:xfrm rot="17368876">
            <a:off x="3574282" y="4080796"/>
            <a:ext cx="473400" cy="608326"/>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7368876">
            <a:off x="9349867" y="4067926"/>
            <a:ext cx="473400" cy="608326"/>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9507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5143436-3CE5-29C2-2F06-F104E18300AD}"/>
              </a:ext>
            </a:extLst>
          </p:cNvPr>
          <p:cNvPicPr>
            <a:picLocks noChangeAspect="1"/>
          </p:cNvPicPr>
          <p:nvPr/>
        </p:nvPicPr>
        <p:blipFill>
          <a:blip r:embed="rId2"/>
          <a:stretch>
            <a:fillRect/>
          </a:stretch>
        </p:blipFill>
        <p:spPr>
          <a:xfrm>
            <a:off x="2983468" y="1391785"/>
            <a:ext cx="6576217" cy="4932163"/>
          </a:xfrm>
          <a:prstGeom prst="rect">
            <a:avLst/>
          </a:prstGeom>
        </p:spPr>
      </p:pic>
      <p:sp>
        <p:nvSpPr>
          <p:cNvPr id="2" name="Title 1"/>
          <p:cNvSpPr>
            <a:spLocks noGrp="1"/>
          </p:cNvSpPr>
          <p:nvPr>
            <p:ph type="title"/>
          </p:nvPr>
        </p:nvSpPr>
        <p:spPr/>
        <p:txBody>
          <a:bodyPr>
            <a:normAutofit/>
          </a:bodyPr>
          <a:lstStyle/>
          <a:p>
            <a:r>
              <a:rPr lang="en-US" dirty="0"/>
              <a:t>However, dead end removal can create new through nodes so through nodes have to be removed after dead end pruning.</a:t>
            </a:r>
          </a:p>
        </p:txBody>
      </p:sp>
      <p:sp>
        <p:nvSpPr>
          <p:cNvPr id="3" name="Slide Number Placeholder 2"/>
          <p:cNvSpPr>
            <a:spLocks noGrp="1"/>
          </p:cNvSpPr>
          <p:nvPr>
            <p:ph type="sldNum" sz="quarter" idx="12"/>
          </p:nvPr>
        </p:nvSpPr>
        <p:spPr/>
        <p:txBody>
          <a:bodyPr/>
          <a:lstStyle/>
          <a:p>
            <a:fld id="{CB3FC469-CA8B-4EE5-AE73-966FC6A86920}" type="slidenum">
              <a:rPr lang="en-US" smtClean="0"/>
              <a:t>33</a:t>
            </a:fld>
            <a:endParaRPr lang="en-US"/>
          </a:p>
        </p:txBody>
      </p:sp>
      <p:sp>
        <p:nvSpPr>
          <p:cNvPr id="6" name="TextBox 5"/>
          <p:cNvSpPr txBox="1"/>
          <p:nvPr/>
        </p:nvSpPr>
        <p:spPr>
          <a:xfrm>
            <a:off x="5031530" y="1042565"/>
            <a:ext cx="1880927" cy="646331"/>
          </a:xfrm>
          <a:prstGeom prst="rect">
            <a:avLst/>
          </a:prstGeom>
          <a:noFill/>
        </p:spPr>
        <p:txBody>
          <a:bodyPr wrap="square" rtlCol="0">
            <a:spAutoFit/>
          </a:bodyPr>
          <a:lstStyle/>
          <a:p>
            <a:r>
              <a:rPr lang="en-US" dirty="0">
                <a:solidFill>
                  <a:srgbClr val="0000FF"/>
                </a:solidFill>
              </a:rPr>
              <a:t>1) If this edge  was pruned</a:t>
            </a:r>
          </a:p>
        </p:txBody>
      </p:sp>
      <p:sp>
        <p:nvSpPr>
          <p:cNvPr id="10" name="TextBox 9"/>
          <p:cNvSpPr txBox="1"/>
          <p:nvPr/>
        </p:nvSpPr>
        <p:spPr>
          <a:xfrm>
            <a:off x="9588254" y="3662929"/>
            <a:ext cx="1880927" cy="1754326"/>
          </a:xfrm>
          <a:prstGeom prst="rect">
            <a:avLst/>
          </a:prstGeom>
          <a:noFill/>
        </p:spPr>
        <p:txBody>
          <a:bodyPr wrap="square" rtlCol="0">
            <a:spAutoFit/>
          </a:bodyPr>
          <a:lstStyle/>
          <a:p>
            <a:r>
              <a:rPr lang="en-US" dirty="0">
                <a:solidFill>
                  <a:schemeClr val="accent2"/>
                </a:solidFill>
              </a:rPr>
              <a:t>2) It would turn this node with 3 departing paths into a through node with 2 departing paths</a:t>
            </a:r>
          </a:p>
        </p:txBody>
      </p:sp>
      <p:cxnSp>
        <p:nvCxnSpPr>
          <p:cNvPr id="13" name="Straight Arrow Connector 12"/>
          <p:cNvCxnSpPr>
            <a:cxnSpLocks/>
          </p:cNvCxnSpPr>
          <p:nvPr/>
        </p:nvCxnSpPr>
        <p:spPr>
          <a:xfrm flipH="1">
            <a:off x="5641008" y="1688896"/>
            <a:ext cx="51241" cy="80543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H="1" flipV="1">
            <a:off x="7202466" y="4146115"/>
            <a:ext cx="2145467" cy="27557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rot="19272629">
            <a:off x="6766728" y="3821440"/>
            <a:ext cx="291458" cy="41365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705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C2AED-2364-3053-7914-CB9795458235}"/>
              </a:ext>
            </a:extLst>
          </p:cNvPr>
          <p:cNvSpPr>
            <a:spLocks noGrp="1"/>
          </p:cNvSpPr>
          <p:nvPr>
            <p:ph type="title"/>
          </p:nvPr>
        </p:nvSpPr>
        <p:spPr/>
        <p:txBody>
          <a:bodyPr/>
          <a:lstStyle/>
          <a:p>
            <a:r>
              <a:rPr lang="en-US" dirty="0"/>
              <a:t>Thus the algorithm must recurse until the graph converges.</a:t>
            </a:r>
          </a:p>
        </p:txBody>
      </p:sp>
      <p:sp>
        <p:nvSpPr>
          <p:cNvPr id="3" name="Slide Number Placeholder 2">
            <a:extLst>
              <a:ext uri="{FF2B5EF4-FFF2-40B4-BE49-F238E27FC236}">
                <a16:creationId xmlns:a16="http://schemas.microsoft.com/office/drawing/2014/main" id="{99002AD9-F047-2F97-F6E1-5FBA3BF689D4}"/>
              </a:ext>
            </a:extLst>
          </p:cNvPr>
          <p:cNvSpPr>
            <a:spLocks noGrp="1"/>
          </p:cNvSpPr>
          <p:nvPr>
            <p:ph type="sldNum" sz="quarter" idx="12"/>
          </p:nvPr>
        </p:nvSpPr>
        <p:spPr/>
        <p:txBody>
          <a:bodyPr/>
          <a:lstStyle/>
          <a:p>
            <a:fld id="{CB3FC469-CA8B-4EE5-AE73-966FC6A86920}" type="slidenum">
              <a:rPr lang="en-US" smtClean="0"/>
              <a:t>34</a:t>
            </a:fld>
            <a:endParaRPr lang="en-US"/>
          </a:p>
        </p:txBody>
      </p:sp>
      <p:graphicFrame>
        <p:nvGraphicFramePr>
          <p:cNvPr id="5" name="Content Placeholder 4">
            <a:extLst>
              <a:ext uri="{FF2B5EF4-FFF2-40B4-BE49-F238E27FC236}">
                <a16:creationId xmlns:a16="http://schemas.microsoft.com/office/drawing/2014/main" id="{A3AE45AC-12BF-4D8B-336F-A1FAE3783631}"/>
              </a:ext>
            </a:extLst>
          </p:cNvPr>
          <p:cNvGraphicFramePr>
            <a:graphicFrameLocks noGrp="1"/>
          </p:cNvGraphicFramePr>
          <p:nvPr>
            <p:ph idx="1"/>
          </p:nvPr>
        </p:nvGraphicFramePr>
        <p:xfrm>
          <a:off x="642938" y="1095375"/>
          <a:ext cx="11125200" cy="5081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Arrow: Right 7">
            <a:extLst>
              <a:ext uri="{FF2B5EF4-FFF2-40B4-BE49-F238E27FC236}">
                <a16:creationId xmlns:a16="http://schemas.microsoft.com/office/drawing/2014/main" id="{F86E713C-CDBB-13FE-F85C-3B9DFAC536AF}"/>
              </a:ext>
            </a:extLst>
          </p:cNvPr>
          <p:cNvSpPr/>
          <p:nvPr/>
        </p:nvSpPr>
        <p:spPr>
          <a:xfrm>
            <a:off x="7690981" y="5273458"/>
            <a:ext cx="2104372" cy="9035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 convergence</a:t>
            </a:r>
          </a:p>
        </p:txBody>
      </p:sp>
      <p:grpSp>
        <p:nvGrpSpPr>
          <p:cNvPr id="9" name="Group 8">
            <a:extLst>
              <a:ext uri="{FF2B5EF4-FFF2-40B4-BE49-F238E27FC236}">
                <a16:creationId xmlns:a16="http://schemas.microsoft.com/office/drawing/2014/main" id="{9C99DBC6-7D07-1DAD-B049-378F1D536D7C}"/>
              </a:ext>
            </a:extLst>
          </p:cNvPr>
          <p:cNvGrpSpPr/>
          <p:nvPr/>
        </p:nvGrpSpPr>
        <p:grpSpPr>
          <a:xfrm>
            <a:off x="9967057" y="5286208"/>
            <a:ext cx="1801081" cy="1029454"/>
            <a:chOff x="2994974" y="376062"/>
            <a:chExt cx="1914859" cy="1914859"/>
          </a:xfrm>
        </p:grpSpPr>
        <p:sp>
          <p:nvSpPr>
            <p:cNvPr id="10" name="Rectangle 9">
              <a:extLst>
                <a:ext uri="{FF2B5EF4-FFF2-40B4-BE49-F238E27FC236}">
                  <a16:creationId xmlns:a16="http://schemas.microsoft.com/office/drawing/2014/main" id="{945CE56D-072D-A36E-D0A8-96C844539CF2}"/>
                </a:ext>
              </a:extLst>
            </p:cNvPr>
            <p:cNvSpPr/>
            <p:nvPr/>
          </p:nvSpPr>
          <p:spPr>
            <a:xfrm>
              <a:off x="2994974" y="376062"/>
              <a:ext cx="1914859" cy="191485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1" name="TextBox 10">
              <a:extLst>
                <a:ext uri="{FF2B5EF4-FFF2-40B4-BE49-F238E27FC236}">
                  <a16:creationId xmlns:a16="http://schemas.microsoft.com/office/drawing/2014/main" id="{D15FDF67-E361-9895-D5EA-9C530F754E4A}"/>
                </a:ext>
              </a:extLst>
            </p:cNvPr>
            <p:cNvSpPr txBox="1"/>
            <p:nvPr/>
          </p:nvSpPr>
          <p:spPr>
            <a:xfrm>
              <a:off x="2994974" y="376062"/>
              <a:ext cx="1914859" cy="191485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Return minimum graph</a:t>
              </a:r>
            </a:p>
          </p:txBody>
        </p:sp>
      </p:grpSp>
    </p:spTree>
    <p:extLst>
      <p:ext uri="{BB962C8B-B14F-4D97-AF65-F5344CB8AC3E}">
        <p14:creationId xmlns:p14="http://schemas.microsoft.com/office/powerpoint/2010/main" val="4131377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4446B-1605-7F59-BE7E-B7490DC8C407}"/>
              </a:ext>
            </a:extLst>
          </p:cNvPr>
          <p:cNvSpPr>
            <a:spLocks noGrp="1"/>
          </p:cNvSpPr>
          <p:nvPr>
            <p:ph type="title"/>
          </p:nvPr>
        </p:nvSpPr>
        <p:spPr/>
        <p:txBody>
          <a:bodyPr/>
          <a:lstStyle/>
          <a:p>
            <a:r>
              <a:rPr lang="en-US" dirty="0"/>
              <a:t>These are the stages in practice:</a:t>
            </a:r>
          </a:p>
        </p:txBody>
      </p:sp>
      <p:sp>
        <p:nvSpPr>
          <p:cNvPr id="3" name="Slide Number Placeholder 2">
            <a:extLst>
              <a:ext uri="{FF2B5EF4-FFF2-40B4-BE49-F238E27FC236}">
                <a16:creationId xmlns:a16="http://schemas.microsoft.com/office/drawing/2014/main" id="{65944700-A069-22FF-3D7F-88602012B7F6}"/>
              </a:ext>
            </a:extLst>
          </p:cNvPr>
          <p:cNvSpPr>
            <a:spLocks noGrp="1"/>
          </p:cNvSpPr>
          <p:nvPr>
            <p:ph type="sldNum" sz="quarter" idx="12"/>
          </p:nvPr>
        </p:nvSpPr>
        <p:spPr/>
        <p:txBody>
          <a:bodyPr/>
          <a:lstStyle/>
          <a:p>
            <a:fld id="{CB3FC469-CA8B-4EE5-AE73-966FC6A86920}" type="slidenum">
              <a:rPr lang="en-US" smtClean="0"/>
              <a:t>35</a:t>
            </a:fld>
            <a:endParaRPr lang="en-US"/>
          </a:p>
        </p:txBody>
      </p:sp>
      <p:pic>
        <p:nvPicPr>
          <p:cNvPr id="6" name="Picture 5" descr="A diagram of a map&#10;&#10;Description automatically generated with medium confidence">
            <a:extLst>
              <a:ext uri="{FF2B5EF4-FFF2-40B4-BE49-F238E27FC236}">
                <a16:creationId xmlns:a16="http://schemas.microsoft.com/office/drawing/2014/main" id="{C1F9B0B6-292C-35F7-0F9F-125326046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723" y="1539358"/>
            <a:ext cx="6061508" cy="4546131"/>
          </a:xfrm>
          <a:prstGeom prst="rect">
            <a:avLst/>
          </a:prstGeom>
        </p:spPr>
      </p:pic>
      <p:pic>
        <p:nvPicPr>
          <p:cNvPr id="8" name="Picture 7" descr="A diagram of a map&#10;&#10;Description automatically generated with medium confidence">
            <a:extLst>
              <a:ext uri="{FF2B5EF4-FFF2-40B4-BE49-F238E27FC236}">
                <a16:creationId xmlns:a16="http://schemas.microsoft.com/office/drawing/2014/main" id="{D20AEBE5-4BF2-AA2F-CB8E-04EAF1C92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665" y="1659319"/>
            <a:ext cx="5901559" cy="4426170"/>
          </a:xfrm>
          <a:prstGeom prst="rect">
            <a:avLst/>
          </a:prstGeom>
        </p:spPr>
      </p:pic>
      <p:sp>
        <p:nvSpPr>
          <p:cNvPr id="9" name="TextBox 8">
            <a:extLst>
              <a:ext uri="{FF2B5EF4-FFF2-40B4-BE49-F238E27FC236}">
                <a16:creationId xmlns:a16="http://schemas.microsoft.com/office/drawing/2014/main" id="{19A1D83A-E498-4094-3E85-0738DF6BCC95}"/>
              </a:ext>
            </a:extLst>
          </p:cNvPr>
          <p:cNvSpPr txBox="1"/>
          <p:nvPr/>
        </p:nvSpPr>
        <p:spPr>
          <a:xfrm>
            <a:off x="1040524" y="1087821"/>
            <a:ext cx="2096814" cy="646331"/>
          </a:xfrm>
          <a:prstGeom prst="rect">
            <a:avLst/>
          </a:prstGeom>
          <a:noFill/>
        </p:spPr>
        <p:txBody>
          <a:bodyPr wrap="square" rtlCol="0">
            <a:spAutoFit/>
          </a:bodyPr>
          <a:lstStyle/>
          <a:p>
            <a:r>
              <a:rPr lang="en-US" dirty="0"/>
              <a:t>1) Remove through nodes</a:t>
            </a:r>
          </a:p>
        </p:txBody>
      </p:sp>
      <p:sp>
        <p:nvSpPr>
          <p:cNvPr id="10" name="Arrow: Right 9">
            <a:extLst>
              <a:ext uri="{FF2B5EF4-FFF2-40B4-BE49-F238E27FC236}">
                <a16:creationId xmlns:a16="http://schemas.microsoft.com/office/drawing/2014/main" id="{F8B9D210-6F25-762B-921F-E135F6492E36}"/>
              </a:ext>
            </a:extLst>
          </p:cNvPr>
          <p:cNvSpPr/>
          <p:nvPr/>
        </p:nvSpPr>
        <p:spPr>
          <a:xfrm>
            <a:off x="6097570" y="2992616"/>
            <a:ext cx="699756" cy="16396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A2B942-9A9E-CE5A-A6E4-36EA21467FAB}"/>
              </a:ext>
            </a:extLst>
          </p:cNvPr>
          <p:cNvSpPr/>
          <p:nvPr/>
        </p:nvSpPr>
        <p:spPr>
          <a:xfrm rot="18288716">
            <a:off x="7848590" y="2526049"/>
            <a:ext cx="748343" cy="413651"/>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088D438-6C5A-A377-37CF-2C068B6D8B35}"/>
              </a:ext>
            </a:extLst>
          </p:cNvPr>
          <p:cNvSpPr/>
          <p:nvPr/>
        </p:nvSpPr>
        <p:spPr>
          <a:xfrm rot="18288716">
            <a:off x="2170503" y="2397054"/>
            <a:ext cx="748343" cy="413651"/>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6886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map&#10;&#10;Description automatically generated with medium confidence">
            <a:extLst>
              <a:ext uri="{FF2B5EF4-FFF2-40B4-BE49-F238E27FC236}">
                <a16:creationId xmlns:a16="http://schemas.microsoft.com/office/drawing/2014/main" id="{15F54B1B-A68F-5C9C-DD29-8737E7BE8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7449" y="1734152"/>
            <a:ext cx="5901558" cy="4426169"/>
          </a:xfrm>
          <a:prstGeom prst="rect">
            <a:avLst/>
          </a:prstGeom>
        </p:spPr>
      </p:pic>
      <p:sp>
        <p:nvSpPr>
          <p:cNvPr id="2" name="Title 1">
            <a:extLst>
              <a:ext uri="{FF2B5EF4-FFF2-40B4-BE49-F238E27FC236}">
                <a16:creationId xmlns:a16="http://schemas.microsoft.com/office/drawing/2014/main" id="{3C84446B-1605-7F59-BE7E-B7490DC8C407}"/>
              </a:ext>
            </a:extLst>
          </p:cNvPr>
          <p:cNvSpPr>
            <a:spLocks noGrp="1"/>
          </p:cNvSpPr>
          <p:nvPr>
            <p:ph type="title"/>
          </p:nvPr>
        </p:nvSpPr>
        <p:spPr/>
        <p:txBody>
          <a:bodyPr/>
          <a:lstStyle/>
          <a:p>
            <a:r>
              <a:rPr lang="en-US" dirty="0"/>
              <a:t>These are the stages in practice:</a:t>
            </a:r>
          </a:p>
        </p:txBody>
      </p:sp>
      <p:sp>
        <p:nvSpPr>
          <p:cNvPr id="3" name="Slide Number Placeholder 2">
            <a:extLst>
              <a:ext uri="{FF2B5EF4-FFF2-40B4-BE49-F238E27FC236}">
                <a16:creationId xmlns:a16="http://schemas.microsoft.com/office/drawing/2014/main" id="{65944700-A069-22FF-3D7F-88602012B7F6}"/>
              </a:ext>
            </a:extLst>
          </p:cNvPr>
          <p:cNvSpPr>
            <a:spLocks noGrp="1"/>
          </p:cNvSpPr>
          <p:nvPr>
            <p:ph type="sldNum" sz="quarter" idx="12"/>
          </p:nvPr>
        </p:nvSpPr>
        <p:spPr/>
        <p:txBody>
          <a:bodyPr/>
          <a:lstStyle/>
          <a:p>
            <a:fld id="{CB3FC469-CA8B-4EE5-AE73-966FC6A86920}" type="slidenum">
              <a:rPr lang="en-US" smtClean="0"/>
              <a:t>36</a:t>
            </a:fld>
            <a:endParaRPr lang="en-US"/>
          </a:p>
        </p:txBody>
      </p:sp>
      <p:pic>
        <p:nvPicPr>
          <p:cNvPr id="8" name="Picture 7" descr="A diagram of a map&#10;&#10;Description automatically generated with medium confidence">
            <a:extLst>
              <a:ext uri="{FF2B5EF4-FFF2-40B4-BE49-F238E27FC236}">
                <a16:creationId xmlns:a16="http://schemas.microsoft.com/office/drawing/2014/main" id="{D20AEBE5-4BF2-AA2F-CB8E-04EAF1C92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89" y="1599337"/>
            <a:ext cx="5901559" cy="4426170"/>
          </a:xfrm>
          <a:prstGeom prst="rect">
            <a:avLst/>
          </a:prstGeom>
        </p:spPr>
      </p:pic>
      <p:sp>
        <p:nvSpPr>
          <p:cNvPr id="9" name="TextBox 8">
            <a:extLst>
              <a:ext uri="{FF2B5EF4-FFF2-40B4-BE49-F238E27FC236}">
                <a16:creationId xmlns:a16="http://schemas.microsoft.com/office/drawing/2014/main" id="{19A1D83A-E498-4094-3E85-0738DF6BCC95}"/>
              </a:ext>
            </a:extLst>
          </p:cNvPr>
          <p:cNvSpPr txBox="1"/>
          <p:nvPr/>
        </p:nvSpPr>
        <p:spPr>
          <a:xfrm>
            <a:off x="2838149" y="1076064"/>
            <a:ext cx="2096814" cy="646331"/>
          </a:xfrm>
          <a:prstGeom prst="rect">
            <a:avLst/>
          </a:prstGeom>
          <a:noFill/>
        </p:spPr>
        <p:txBody>
          <a:bodyPr wrap="square" rtlCol="0">
            <a:spAutoFit/>
          </a:bodyPr>
          <a:lstStyle/>
          <a:p>
            <a:r>
              <a:rPr lang="en-US" dirty="0"/>
              <a:t>2) Remove dead ends</a:t>
            </a:r>
          </a:p>
        </p:txBody>
      </p:sp>
      <p:sp>
        <p:nvSpPr>
          <p:cNvPr id="10" name="Arrow: Right 9">
            <a:extLst>
              <a:ext uri="{FF2B5EF4-FFF2-40B4-BE49-F238E27FC236}">
                <a16:creationId xmlns:a16="http://schemas.microsoft.com/office/drawing/2014/main" id="{F8B9D210-6F25-762B-921F-E135F6492E36}"/>
              </a:ext>
            </a:extLst>
          </p:cNvPr>
          <p:cNvSpPr/>
          <p:nvPr/>
        </p:nvSpPr>
        <p:spPr>
          <a:xfrm>
            <a:off x="6097570" y="2992616"/>
            <a:ext cx="699756" cy="16396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005C13A-9FF1-3F18-6E71-F42C0E855575}"/>
              </a:ext>
            </a:extLst>
          </p:cNvPr>
          <p:cNvSpPr/>
          <p:nvPr/>
        </p:nvSpPr>
        <p:spPr>
          <a:xfrm rot="16386056">
            <a:off x="8252868" y="2355583"/>
            <a:ext cx="1049226" cy="775543"/>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4E82808-1323-1B5C-8836-41CEE02F7857}"/>
              </a:ext>
            </a:extLst>
          </p:cNvPr>
          <p:cNvSpPr/>
          <p:nvPr/>
        </p:nvSpPr>
        <p:spPr>
          <a:xfrm rot="16386056">
            <a:off x="2574781" y="2226588"/>
            <a:ext cx="1049226" cy="775543"/>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565593-08EE-5A52-76F9-703EC50D0157}"/>
              </a:ext>
            </a:extLst>
          </p:cNvPr>
          <p:cNvSpPr txBox="1"/>
          <p:nvPr/>
        </p:nvSpPr>
        <p:spPr>
          <a:xfrm>
            <a:off x="741335" y="1087821"/>
            <a:ext cx="2096814" cy="646331"/>
          </a:xfrm>
          <a:prstGeom prst="rect">
            <a:avLst/>
          </a:prstGeom>
          <a:noFill/>
        </p:spPr>
        <p:txBody>
          <a:bodyPr wrap="square" rtlCol="0">
            <a:spAutoFit/>
          </a:bodyPr>
          <a:lstStyle/>
          <a:p>
            <a:r>
              <a:rPr lang="en-US" dirty="0"/>
              <a:t>1) Remove through nodes</a:t>
            </a:r>
          </a:p>
        </p:txBody>
      </p:sp>
    </p:spTree>
    <p:extLst>
      <p:ext uri="{BB962C8B-B14F-4D97-AF65-F5344CB8AC3E}">
        <p14:creationId xmlns:p14="http://schemas.microsoft.com/office/powerpoint/2010/main" val="42578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diagram of a map&#10;&#10;Description automatically generated with medium confidence">
            <a:extLst>
              <a:ext uri="{FF2B5EF4-FFF2-40B4-BE49-F238E27FC236}">
                <a16:creationId xmlns:a16="http://schemas.microsoft.com/office/drawing/2014/main" id="{2BD516E9-25E3-C6CE-5CA9-8913BF3BF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8161" y="1734152"/>
            <a:ext cx="5901558" cy="4426169"/>
          </a:xfrm>
          <a:prstGeom prst="rect">
            <a:avLst/>
          </a:prstGeom>
        </p:spPr>
      </p:pic>
      <p:pic>
        <p:nvPicPr>
          <p:cNvPr id="5" name="Picture 4" descr="A diagram of a map&#10;&#10;Description automatically generated with medium confidence">
            <a:extLst>
              <a:ext uri="{FF2B5EF4-FFF2-40B4-BE49-F238E27FC236}">
                <a16:creationId xmlns:a16="http://schemas.microsoft.com/office/drawing/2014/main" id="{15F54B1B-A68F-5C9C-DD29-8737E7BE8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07" y="1722395"/>
            <a:ext cx="5901558" cy="4426169"/>
          </a:xfrm>
          <a:prstGeom prst="rect">
            <a:avLst/>
          </a:prstGeom>
        </p:spPr>
      </p:pic>
      <p:sp>
        <p:nvSpPr>
          <p:cNvPr id="2" name="Title 1">
            <a:extLst>
              <a:ext uri="{FF2B5EF4-FFF2-40B4-BE49-F238E27FC236}">
                <a16:creationId xmlns:a16="http://schemas.microsoft.com/office/drawing/2014/main" id="{3C84446B-1605-7F59-BE7E-B7490DC8C407}"/>
              </a:ext>
            </a:extLst>
          </p:cNvPr>
          <p:cNvSpPr>
            <a:spLocks noGrp="1"/>
          </p:cNvSpPr>
          <p:nvPr>
            <p:ph type="title"/>
          </p:nvPr>
        </p:nvSpPr>
        <p:spPr/>
        <p:txBody>
          <a:bodyPr/>
          <a:lstStyle/>
          <a:p>
            <a:r>
              <a:rPr lang="en-US" dirty="0"/>
              <a:t>These are the stages in practice:</a:t>
            </a:r>
          </a:p>
        </p:txBody>
      </p:sp>
      <p:sp>
        <p:nvSpPr>
          <p:cNvPr id="3" name="Slide Number Placeholder 2">
            <a:extLst>
              <a:ext uri="{FF2B5EF4-FFF2-40B4-BE49-F238E27FC236}">
                <a16:creationId xmlns:a16="http://schemas.microsoft.com/office/drawing/2014/main" id="{65944700-A069-22FF-3D7F-88602012B7F6}"/>
              </a:ext>
            </a:extLst>
          </p:cNvPr>
          <p:cNvSpPr>
            <a:spLocks noGrp="1"/>
          </p:cNvSpPr>
          <p:nvPr>
            <p:ph type="sldNum" sz="quarter" idx="12"/>
          </p:nvPr>
        </p:nvSpPr>
        <p:spPr/>
        <p:txBody>
          <a:bodyPr/>
          <a:lstStyle/>
          <a:p>
            <a:fld id="{CB3FC469-CA8B-4EE5-AE73-966FC6A86920}" type="slidenum">
              <a:rPr lang="en-US" smtClean="0"/>
              <a:t>37</a:t>
            </a:fld>
            <a:endParaRPr lang="en-US"/>
          </a:p>
        </p:txBody>
      </p:sp>
      <p:sp>
        <p:nvSpPr>
          <p:cNvPr id="9" name="TextBox 8">
            <a:extLst>
              <a:ext uri="{FF2B5EF4-FFF2-40B4-BE49-F238E27FC236}">
                <a16:creationId xmlns:a16="http://schemas.microsoft.com/office/drawing/2014/main" id="{19A1D83A-E498-4094-3E85-0738DF6BCC95}"/>
              </a:ext>
            </a:extLst>
          </p:cNvPr>
          <p:cNvSpPr txBox="1"/>
          <p:nvPr/>
        </p:nvSpPr>
        <p:spPr>
          <a:xfrm>
            <a:off x="2838149" y="1076064"/>
            <a:ext cx="2096814" cy="646331"/>
          </a:xfrm>
          <a:prstGeom prst="rect">
            <a:avLst/>
          </a:prstGeom>
          <a:noFill/>
        </p:spPr>
        <p:txBody>
          <a:bodyPr wrap="square" rtlCol="0">
            <a:spAutoFit/>
          </a:bodyPr>
          <a:lstStyle/>
          <a:p>
            <a:r>
              <a:rPr lang="en-US" dirty="0"/>
              <a:t>2) Remove dead ends</a:t>
            </a:r>
          </a:p>
        </p:txBody>
      </p:sp>
      <p:sp>
        <p:nvSpPr>
          <p:cNvPr id="10" name="Arrow: Right 9">
            <a:extLst>
              <a:ext uri="{FF2B5EF4-FFF2-40B4-BE49-F238E27FC236}">
                <a16:creationId xmlns:a16="http://schemas.microsoft.com/office/drawing/2014/main" id="{F8B9D210-6F25-762B-921F-E135F6492E36}"/>
              </a:ext>
            </a:extLst>
          </p:cNvPr>
          <p:cNvSpPr/>
          <p:nvPr/>
        </p:nvSpPr>
        <p:spPr>
          <a:xfrm>
            <a:off x="6097570" y="2992616"/>
            <a:ext cx="699756" cy="16396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005C13A-9FF1-3F18-6E71-F42C0E855575}"/>
              </a:ext>
            </a:extLst>
          </p:cNvPr>
          <p:cNvSpPr/>
          <p:nvPr/>
        </p:nvSpPr>
        <p:spPr>
          <a:xfrm rot="16386056">
            <a:off x="8049913" y="4333892"/>
            <a:ext cx="1322988" cy="92783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4E82808-1323-1B5C-8836-41CEE02F7857}"/>
              </a:ext>
            </a:extLst>
          </p:cNvPr>
          <p:cNvSpPr/>
          <p:nvPr/>
        </p:nvSpPr>
        <p:spPr>
          <a:xfrm rot="16386056">
            <a:off x="2371826" y="4204897"/>
            <a:ext cx="1322988" cy="92783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565593-08EE-5A52-76F9-703EC50D0157}"/>
              </a:ext>
            </a:extLst>
          </p:cNvPr>
          <p:cNvSpPr txBox="1"/>
          <p:nvPr/>
        </p:nvSpPr>
        <p:spPr>
          <a:xfrm>
            <a:off x="741335" y="1087821"/>
            <a:ext cx="2096814" cy="646331"/>
          </a:xfrm>
          <a:prstGeom prst="rect">
            <a:avLst/>
          </a:prstGeom>
          <a:noFill/>
        </p:spPr>
        <p:txBody>
          <a:bodyPr wrap="square" rtlCol="0">
            <a:spAutoFit/>
          </a:bodyPr>
          <a:lstStyle/>
          <a:p>
            <a:r>
              <a:rPr lang="en-US" dirty="0"/>
              <a:t>1) Remove through nodes</a:t>
            </a:r>
          </a:p>
        </p:txBody>
      </p:sp>
      <p:sp>
        <p:nvSpPr>
          <p:cNvPr id="4" name="TextBox 3">
            <a:extLst>
              <a:ext uri="{FF2B5EF4-FFF2-40B4-BE49-F238E27FC236}">
                <a16:creationId xmlns:a16="http://schemas.microsoft.com/office/drawing/2014/main" id="{C0772C06-D088-F1E8-D2AC-A89FDE0B6CEB}"/>
              </a:ext>
            </a:extLst>
          </p:cNvPr>
          <p:cNvSpPr txBox="1"/>
          <p:nvPr/>
        </p:nvSpPr>
        <p:spPr>
          <a:xfrm>
            <a:off x="4546080" y="1065911"/>
            <a:ext cx="2096814" cy="646331"/>
          </a:xfrm>
          <a:prstGeom prst="rect">
            <a:avLst/>
          </a:prstGeom>
          <a:noFill/>
        </p:spPr>
        <p:txBody>
          <a:bodyPr wrap="square" rtlCol="0">
            <a:spAutoFit/>
          </a:bodyPr>
          <a:lstStyle/>
          <a:p>
            <a:r>
              <a:rPr lang="en-US" dirty="0"/>
              <a:t>3) Remove through nodes</a:t>
            </a:r>
          </a:p>
        </p:txBody>
      </p:sp>
    </p:spTree>
    <p:extLst>
      <p:ext uri="{BB962C8B-B14F-4D97-AF65-F5344CB8AC3E}">
        <p14:creationId xmlns:p14="http://schemas.microsoft.com/office/powerpoint/2010/main" val="4064599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p of a map with lines&#10;&#10;Description automatically generated with medium confidence">
            <a:extLst>
              <a:ext uri="{FF2B5EF4-FFF2-40B4-BE49-F238E27FC236}">
                <a16:creationId xmlns:a16="http://schemas.microsoft.com/office/drawing/2014/main" id="{468703EC-EE09-256E-B59A-248D9C7B7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9648" y="1899101"/>
            <a:ext cx="5901558" cy="4426169"/>
          </a:xfrm>
          <a:prstGeom prst="rect">
            <a:avLst/>
          </a:prstGeom>
        </p:spPr>
      </p:pic>
      <p:pic>
        <p:nvPicPr>
          <p:cNvPr id="15" name="Picture 14" descr="A diagram of a map&#10;&#10;Description automatically generated with medium confidence">
            <a:extLst>
              <a:ext uri="{FF2B5EF4-FFF2-40B4-BE49-F238E27FC236}">
                <a16:creationId xmlns:a16="http://schemas.microsoft.com/office/drawing/2014/main" id="{2BD516E9-25E3-C6CE-5CA9-8913BF3BF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41" y="1823250"/>
            <a:ext cx="5901558" cy="4426169"/>
          </a:xfrm>
          <a:prstGeom prst="rect">
            <a:avLst/>
          </a:prstGeom>
        </p:spPr>
      </p:pic>
      <p:sp>
        <p:nvSpPr>
          <p:cNvPr id="2" name="Title 1">
            <a:extLst>
              <a:ext uri="{FF2B5EF4-FFF2-40B4-BE49-F238E27FC236}">
                <a16:creationId xmlns:a16="http://schemas.microsoft.com/office/drawing/2014/main" id="{3C84446B-1605-7F59-BE7E-B7490DC8C407}"/>
              </a:ext>
            </a:extLst>
          </p:cNvPr>
          <p:cNvSpPr>
            <a:spLocks noGrp="1"/>
          </p:cNvSpPr>
          <p:nvPr>
            <p:ph type="title"/>
          </p:nvPr>
        </p:nvSpPr>
        <p:spPr/>
        <p:txBody>
          <a:bodyPr/>
          <a:lstStyle/>
          <a:p>
            <a:r>
              <a:rPr lang="en-US" dirty="0"/>
              <a:t>These are the stages in practice:</a:t>
            </a:r>
          </a:p>
        </p:txBody>
      </p:sp>
      <p:sp>
        <p:nvSpPr>
          <p:cNvPr id="3" name="Slide Number Placeholder 2">
            <a:extLst>
              <a:ext uri="{FF2B5EF4-FFF2-40B4-BE49-F238E27FC236}">
                <a16:creationId xmlns:a16="http://schemas.microsoft.com/office/drawing/2014/main" id="{65944700-A069-22FF-3D7F-88602012B7F6}"/>
              </a:ext>
            </a:extLst>
          </p:cNvPr>
          <p:cNvSpPr>
            <a:spLocks noGrp="1"/>
          </p:cNvSpPr>
          <p:nvPr>
            <p:ph type="sldNum" sz="quarter" idx="12"/>
          </p:nvPr>
        </p:nvSpPr>
        <p:spPr/>
        <p:txBody>
          <a:bodyPr/>
          <a:lstStyle/>
          <a:p>
            <a:fld id="{CB3FC469-CA8B-4EE5-AE73-966FC6A86920}" type="slidenum">
              <a:rPr lang="en-US" smtClean="0"/>
              <a:t>38</a:t>
            </a:fld>
            <a:endParaRPr lang="en-US"/>
          </a:p>
        </p:txBody>
      </p:sp>
      <p:sp>
        <p:nvSpPr>
          <p:cNvPr id="9" name="TextBox 8">
            <a:extLst>
              <a:ext uri="{FF2B5EF4-FFF2-40B4-BE49-F238E27FC236}">
                <a16:creationId xmlns:a16="http://schemas.microsoft.com/office/drawing/2014/main" id="{19A1D83A-E498-4094-3E85-0738DF6BCC95}"/>
              </a:ext>
            </a:extLst>
          </p:cNvPr>
          <p:cNvSpPr txBox="1"/>
          <p:nvPr/>
        </p:nvSpPr>
        <p:spPr>
          <a:xfrm>
            <a:off x="2838149" y="1076064"/>
            <a:ext cx="2096814" cy="646331"/>
          </a:xfrm>
          <a:prstGeom prst="rect">
            <a:avLst/>
          </a:prstGeom>
          <a:noFill/>
        </p:spPr>
        <p:txBody>
          <a:bodyPr wrap="square" rtlCol="0">
            <a:spAutoFit/>
          </a:bodyPr>
          <a:lstStyle/>
          <a:p>
            <a:r>
              <a:rPr lang="en-US" dirty="0"/>
              <a:t>2) Remove dead ends</a:t>
            </a:r>
          </a:p>
        </p:txBody>
      </p:sp>
      <p:sp>
        <p:nvSpPr>
          <p:cNvPr id="10" name="Arrow: Right 9">
            <a:extLst>
              <a:ext uri="{FF2B5EF4-FFF2-40B4-BE49-F238E27FC236}">
                <a16:creationId xmlns:a16="http://schemas.microsoft.com/office/drawing/2014/main" id="{F8B9D210-6F25-762B-921F-E135F6492E36}"/>
              </a:ext>
            </a:extLst>
          </p:cNvPr>
          <p:cNvSpPr/>
          <p:nvPr/>
        </p:nvSpPr>
        <p:spPr>
          <a:xfrm>
            <a:off x="6097570" y="2992616"/>
            <a:ext cx="699756" cy="16396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005C13A-9FF1-3F18-6E71-F42C0E855575}"/>
              </a:ext>
            </a:extLst>
          </p:cNvPr>
          <p:cNvSpPr/>
          <p:nvPr/>
        </p:nvSpPr>
        <p:spPr>
          <a:xfrm rot="16386056">
            <a:off x="9220523" y="4588072"/>
            <a:ext cx="675328" cy="92783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4E82808-1323-1B5C-8836-41CEE02F7857}"/>
              </a:ext>
            </a:extLst>
          </p:cNvPr>
          <p:cNvSpPr/>
          <p:nvPr/>
        </p:nvSpPr>
        <p:spPr>
          <a:xfrm rot="16386056">
            <a:off x="3542436" y="4459077"/>
            <a:ext cx="675328" cy="92783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565593-08EE-5A52-76F9-703EC50D0157}"/>
              </a:ext>
            </a:extLst>
          </p:cNvPr>
          <p:cNvSpPr txBox="1"/>
          <p:nvPr/>
        </p:nvSpPr>
        <p:spPr>
          <a:xfrm>
            <a:off x="741335" y="1087821"/>
            <a:ext cx="2096814" cy="646331"/>
          </a:xfrm>
          <a:prstGeom prst="rect">
            <a:avLst/>
          </a:prstGeom>
          <a:noFill/>
        </p:spPr>
        <p:txBody>
          <a:bodyPr wrap="square" rtlCol="0">
            <a:spAutoFit/>
          </a:bodyPr>
          <a:lstStyle/>
          <a:p>
            <a:r>
              <a:rPr lang="en-US" dirty="0"/>
              <a:t>1) Remove through nodes</a:t>
            </a:r>
          </a:p>
        </p:txBody>
      </p:sp>
      <p:sp>
        <p:nvSpPr>
          <p:cNvPr id="4" name="TextBox 3">
            <a:extLst>
              <a:ext uri="{FF2B5EF4-FFF2-40B4-BE49-F238E27FC236}">
                <a16:creationId xmlns:a16="http://schemas.microsoft.com/office/drawing/2014/main" id="{C0772C06-D088-F1E8-D2AC-A89FDE0B6CEB}"/>
              </a:ext>
            </a:extLst>
          </p:cNvPr>
          <p:cNvSpPr txBox="1"/>
          <p:nvPr/>
        </p:nvSpPr>
        <p:spPr>
          <a:xfrm>
            <a:off x="4546080" y="1065911"/>
            <a:ext cx="2096814" cy="646331"/>
          </a:xfrm>
          <a:prstGeom prst="rect">
            <a:avLst/>
          </a:prstGeom>
          <a:noFill/>
        </p:spPr>
        <p:txBody>
          <a:bodyPr wrap="square" rtlCol="0">
            <a:spAutoFit/>
          </a:bodyPr>
          <a:lstStyle/>
          <a:p>
            <a:r>
              <a:rPr lang="en-US" dirty="0"/>
              <a:t>3) Remove through nodes</a:t>
            </a:r>
          </a:p>
        </p:txBody>
      </p:sp>
      <p:sp>
        <p:nvSpPr>
          <p:cNvPr id="13" name="TextBox 12">
            <a:extLst>
              <a:ext uri="{FF2B5EF4-FFF2-40B4-BE49-F238E27FC236}">
                <a16:creationId xmlns:a16="http://schemas.microsoft.com/office/drawing/2014/main" id="{6E1CB4D2-E253-81A6-635F-D1DF05AB99ED}"/>
              </a:ext>
            </a:extLst>
          </p:cNvPr>
          <p:cNvSpPr txBox="1"/>
          <p:nvPr/>
        </p:nvSpPr>
        <p:spPr>
          <a:xfrm>
            <a:off x="6547998" y="1065911"/>
            <a:ext cx="2096814" cy="646331"/>
          </a:xfrm>
          <a:prstGeom prst="rect">
            <a:avLst/>
          </a:prstGeom>
          <a:noFill/>
        </p:spPr>
        <p:txBody>
          <a:bodyPr wrap="square" rtlCol="0">
            <a:spAutoFit/>
          </a:bodyPr>
          <a:lstStyle/>
          <a:p>
            <a:r>
              <a:rPr lang="en-US" dirty="0"/>
              <a:t>4) Remove dead ends</a:t>
            </a:r>
          </a:p>
        </p:txBody>
      </p:sp>
    </p:spTree>
    <p:extLst>
      <p:ext uri="{BB962C8B-B14F-4D97-AF65-F5344CB8AC3E}">
        <p14:creationId xmlns:p14="http://schemas.microsoft.com/office/powerpoint/2010/main" val="1466667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50F14-48E1-BFDD-B100-5CBE69B0D02C}"/>
              </a:ext>
            </a:extLst>
          </p:cNvPr>
          <p:cNvSpPr>
            <a:spLocks noGrp="1"/>
          </p:cNvSpPr>
          <p:nvPr>
            <p:ph type="title"/>
          </p:nvPr>
        </p:nvSpPr>
        <p:spPr/>
        <p:txBody>
          <a:bodyPr/>
          <a:lstStyle/>
          <a:p>
            <a:r>
              <a:rPr lang="en-US" dirty="0"/>
              <a:t>Until convergence occurs and there is one edge per corridor.</a:t>
            </a:r>
          </a:p>
        </p:txBody>
      </p:sp>
      <p:sp>
        <p:nvSpPr>
          <p:cNvPr id="3" name="Slide Number Placeholder 2">
            <a:extLst>
              <a:ext uri="{FF2B5EF4-FFF2-40B4-BE49-F238E27FC236}">
                <a16:creationId xmlns:a16="http://schemas.microsoft.com/office/drawing/2014/main" id="{94701D4E-C322-9EE5-1B4E-DA93C59F8C15}"/>
              </a:ext>
            </a:extLst>
          </p:cNvPr>
          <p:cNvSpPr>
            <a:spLocks noGrp="1"/>
          </p:cNvSpPr>
          <p:nvPr>
            <p:ph type="sldNum" sz="quarter" idx="12"/>
          </p:nvPr>
        </p:nvSpPr>
        <p:spPr/>
        <p:txBody>
          <a:bodyPr/>
          <a:lstStyle/>
          <a:p>
            <a:fld id="{CB3FC469-CA8B-4EE5-AE73-966FC6A86920}" type="slidenum">
              <a:rPr lang="en-US" smtClean="0"/>
              <a:t>39</a:t>
            </a:fld>
            <a:endParaRPr lang="en-US"/>
          </a:p>
        </p:txBody>
      </p:sp>
      <p:pic>
        <p:nvPicPr>
          <p:cNvPr id="6" name="Picture 5">
            <a:extLst>
              <a:ext uri="{FF2B5EF4-FFF2-40B4-BE49-F238E27FC236}">
                <a16:creationId xmlns:a16="http://schemas.microsoft.com/office/drawing/2014/main" id="{1D1E6F08-4F1A-9C69-B4E1-D530445AB37A}"/>
              </a:ext>
            </a:extLst>
          </p:cNvPr>
          <p:cNvPicPr>
            <a:picLocks noChangeAspect="1"/>
          </p:cNvPicPr>
          <p:nvPr/>
        </p:nvPicPr>
        <p:blipFill>
          <a:blip r:embed="rId2"/>
          <a:stretch>
            <a:fillRect/>
          </a:stretch>
        </p:blipFill>
        <p:spPr>
          <a:xfrm>
            <a:off x="2962927" y="1477354"/>
            <a:ext cx="6266145" cy="4699609"/>
          </a:xfrm>
          <a:prstGeom prst="rect">
            <a:avLst/>
          </a:prstGeom>
        </p:spPr>
      </p:pic>
    </p:spTree>
    <p:extLst>
      <p:ext uri="{BB962C8B-B14F-4D97-AF65-F5344CB8AC3E}">
        <p14:creationId xmlns:p14="http://schemas.microsoft.com/office/powerpoint/2010/main" val="388068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22AB-B0CD-BE51-102B-AEB916E9106C}"/>
              </a:ext>
            </a:extLst>
          </p:cNvPr>
          <p:cNvSpPr>
            <a:spLocks noGrp="1"/>
          </p:cNvSpPr>
          <p:nvPr>
            <p:ph type="title"/>
          </p:nvPr>
        </p:nvSpPr>
        <p:spPr/>
        <p:txBody>
          <a:bodyPr>
            <a:normAutofit fontScale="90000"/>
          </a:bodyPr>
          <a:lstStyle/>
          <a:p>
            <a:r>
              <a:rPr lang="en-US" dirty="0"/>
              <a:t>Forming a Voronoi diagram from the vertices of convex obstacles yields cell boundaries useful for planning, where each cell boundary represents the center of a corridor.</a:t>
            </a:r>
          </a:p>
        </p:txBody>
      </p:sp>
      <p:sp>
        <p:nvSpPr>
          <p:cNvPr id="3" name="Slide Number Placeholder 2">
            <a:extLst>
              <a:ext uri="{FF2B5EF4-FFF2-40B4-BE49-F238E27FC236}">
                <a16:creationId xmlns:a16="http://schemas.microsoft.com/office/drawing/2014/main" id="{80546D73-E4D8-01C7-10FC-480087F8D4A1}"/>
              </a:ext>
            </a:extLst>
          </p:cNvPr>
          <p:cNvSpPr>
            <a:spLocks noGrp="1"/>
          </p:cNvSpPr>
          <p:nvPr>
            <p:ph type="sldNum" sz="quarter" idx="12"/>
          </p:nvPr>
        </p:nvSpPr>
        <p:spPr/>
        <p:txBody>
          <a:bodyPr/>
          <a:lstStyle/>
          <a:p>
            <a:fld id="{CB3FC469-CA8B-4EE5-AE73-966FC6A86920}" type="slidenum">
              <a:rPr lang="en-US" smtClean="0"/>
              <a:t>4</a:t>
            </a:fld>
            <a:endParaRPr lang="en-US"/>
          </a:p>
        </p:txBody>
      </p:sp>
      <p:pic>
        <p:nvPicPr>
          <p:cNvPr id="10" name="Content Placeholder 9" descr="A grid of blue and white squares&#10;&#10;Description automatically generated">
            <a:extLst>
              <a:ext uri="{FF2B5EF4-FFF2-40B4-BE49-F238E27FC236}">
                <a16:creationId xmlns:a16="http://schemas.microsoft.com/office/drawing/2014/main" id="{F733A0C9-0C0E-142E-D385-297D3559D0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6325" y="1428999"/>
            <a:ext cx="6379350" cy="4784513"/>
          </a:xfrm>
        </p:spPr>
      </p:pic>
      <p:sp>
        <p:nvSpPr>
          <p:cNvPr id="11" name="Freeform: Shape 10">
            <a:extLst>
              <a:ext uri="{FF2B5EF4-FFF2-40B4-BE49-F238E27FC236}">
                <a16:creationId xmlns:a16="http://schemas.microsoft.com/office/drawing/2014/main" id="{54F1A243-BF96-2047-50C3-ABBAF05C1A5D}"/>
              </a:ext>
            </a:extLst>
          </p:cNvPr>
          <p:cNvSpPr/>
          <p:nvPr/>
        </p:nvSpPr>
        <p:spPr>
          <a:xfrm>
            <a:off x="4120308" y="3393195"/>
            <a:ext cx="1641514" cy="407624"/>
          </a:xfrm>
          <a:custGeom>
            <a:avLst/>
            <a:gdLst>
              <a:gd name="connsiteX0" fmla="*/ 0 w 1641514"/>
              <a:gd name="connsiteY0" fmla="*/ 0 h 407624"/>
              <a:gd name="connsiteX1" fmla="*/ 429658 w 1641514"/>
              <a:gd name="connsiteY1" fmla="*/ 132203 h 407624"/>
              <a:gd name="connsiteX2" fmla="*/ 627962 w 1641514"/>
              <a:gd name="connsiteY2" fmla="*/ 176270 h 407624"/>
              <a:gd name="connsiteX3" fmla="*/ 760164 w 1641514"/>
              <a:gd name="connsiteY3" fmla="*/ 132203 h 407624"/>
              <a:gd name="connsiteX4" fmla="*/ 947451 w 1641514"/>
              <a:gd name="connsiteY4" fmla="*/ 231354 h 407624"/>
              <a:gd name="connsiteX5" fmla="*/ 936434 w 1641514"/>
              <a:gd name="connsiteY5" fmla="*/ 275422 h 407624"/>
              <a:gd name="connsiteX6" fmla="*/ 1035586 w 1641514"/>
              <a:gd name="connsiteY6" fmla="*/ 319489 h 407624"/>
              <a:gd name="connsiteX7" fmla="*/ 1167788 w 1641514"/>
              <a:gd name="connsiteY7" fmla="*/ 330506 h 407624"/>
              <a:gd name="connsiteX8" fmla="*/ 1211856 w 1641514"/>
              <a:gd name="connsiteY8" fmla="*/ 396607 h 407624"/>
              <a:gd name="connsiteX9" fmla="*/ 1410159 w 1641514"/>
              <a:gd name="connsiteY9" fmla="*/ 407624 h 407624"/>
              <a:gd name="connsiteX10" fmla="*/ 1641514 w 1641514"/>
              <a:gd name="connsiteY10" fmla="*/ 407624 h 407624"/>
              <a:gd name="connsiteX11" fmla="*/ 1542362 w 1641514"/>
              <a:gd name="connsiteY11" fmla="*/ 187287 h 407624"/>
              <a:gd name="connsiteX12" fmla="*/ 1509311 w 1641514"/>
              <a:gd name="connsiteY12" fmla="*/ 88135 h 407624"/>
              <a:gd name="connsiteX13" fmla="*/ 1641514 w 1641514"/>
              <a:gd name="connsiteY13" fmla="*/ 0 h 40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1514" h="407624">
                <a:moveTo>
                  <a:pt x="0" y="0"/>
                </a:moveTo>
                <a:lnTo>
                  <a:pt x="429658" y="132203"/>
                </a:lnTo>
                <a:lnTo>
                  <a:pt x="627962" y="176270"/>
                </a:lnTo>
                <a:lnTo>
                  <a:pt x="760164" y="132203"/>
                </a:lnTo>
                <a:lnTo>
                  <a:pt x="947451" y="231354"/>
                </a:lnTo>
                <a:lnTo>
                  <a:pt x="936434" y="275422"/>
                </a:lnTo>
                <a:lnTo>
                  <a:pt x="1035586" y="319489"/>
                </a:lnTo>
                <a:lnTo>
                  <a:pt x="1167788" y="330506"/>
                </a:lnTo>
                <a:lnTo>
                  <a:pt x="1211856" y="396607"/>
                </a:lnTo>
                <a:lnTo>
                  <a:pt x="1410159" y="407624"/>
                </a:lnTo>
                <a:lnTo>
                  <a:pt x="1641514" y="407624"/>
                </a:lnTo>
                <a:lnTo>
                  <a:pt x="1542362" y="187287"/>
                </a:lnTo>
                <a:lnTo>
                  <a:pt x="1509311" y="88135"/>
                </a:lnTo>
                <a:lnTo>
                  <a:pt x="1641514" y="0"/>
                </a:lnTo>
              </a:path>
            </a:pathLst>
          </a:cu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119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386" y="3918123"/>
            <a:ext cx="3354069" cy="2515552"/>
          </a:xfrm>
          <a:prstGeom prst="rect">
            <a:avLst/>
          </a:prstGeom>
        </p:spPr>
      </p:pic>
      <p:sp>
        <p:nvSpPr>
          <p:cNvPr id="2" name="Title 1"/>
          <p:cNvSpPr>
            <a:spLocks noGrp="1"/>
          </p:cNvSpPr>
          <p:nvPr>
            <p:ph type="title"/>
          </p:nvPr>
        </p:nvSpPr>
        <p:spPr/>
        <p:txBody>
          <a:bodyPr>
            <a:normAutofit fontScale="90000"/>
          </a:bodyPr>
          <a:lstStyle/>
          <a:p>
            <a:r>
              <a:rPr lang="en-US" dirty="0"/>
              <a:t>This has further reduced the number of nodes in the graph down to 10% of what was in the conventional visibility graph. And under 1% of what was in the original triangulation.</a:t>
            </a:r>
          </a:p>
        </p:txBody>
      </p:sp>
      <p:sp>
        <p:nvSpPr>
          <p:cNvPr id="3" name="Slide Number Placeholder 2"/>
          <p:cNvSpPr>
            <a:spLocks noGrp="1"/>
          </p:cNvSpPr>
          <p:nvPr>
            <p:ph type="sldNum" sz="quarter" idx="12"/>
          </p:nvPr>
        </p:nvSpPr>
        <p:spPr/>
        <p:txBody>
          <a:bodyPr/>
          <a:lstStyle/>
          <a:p>
            <a:fld id="{CB3FC469-CA8B-4EE5-AE73-966FC6A86920}" type="slidenum">
              <a:rPr lang="en-US" smtClean="0"/>
              <a:t>40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2AF5AAC-0518-68FA-C6CB-C5EDD41EFBBA}"/>
                  </a:ext>
                </a:extLst>
              </p:cNvPr>
              <p:cNvSpPr txBox="1"/>
              <p:nvPr/>
            </p:nvSpPr>
            <p:spPr>
              <a:xfrm>
                <a:off x="3981318" y="1639974"/>
                <a:ext cx="189154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≈10</m:t>
                      </m:r>
                    </m:oMath>
                  </m:oMathPara>
                </a14:m>
                <a:endParaRPr lang="en-US" b="0" dirty="0"/>
              </a:p>
              <a:p>
                <a:r>
                  <a:rPr lang="en-US" dirty="0"/>
                  <a:t>Num. nodes = 239</a:t>
                </a:r>
              </a:p>
            </p:txBody>
          </p:sp>
        </mc:Choice>
        <mc:Fallback xmlns="">
          <p:sp>
            <p:nvSpPr>
              <p:cNvPr id="7" name="TextBox 6">
                <a:extLst>
                  <a:ext uri="{FF2B5EF4-FFF2-40B4-BE49-F238E27FC236}">
                    <a16:creationId xmlns:a16="http://schemas.microsoft.com/office/drawing/2014/main" id="{C2AF5AAC-0518-68FA-C6CB-C5EDD41EFBBA}"/>
                  </a:ext>
                </a:extLst>
              </p:cNvPr>
              <p:cNvSpPr txBox="1">
                <a:spLocks noRot="1" noChangeAspect="1" noMove="1" noResize="1" noEditPoints="1" noAdjustHandles="1" noChangeArrowheads="1" noChangeShapeType="1" noTextEdit="1"/>
              </p:cNvSpPr>
              <p:nvPr/>
            </p:nvSpPr>
            <p:spPr>
              <a:xfrm>
                <a:off x="3981318" y="1639974"/>
                <a:ext cx="1891543" cy="553998"/>
              </a:xfrm>
              <a:prstGeom prst="rect">
                <a:avLst/>
              </a:prstGeom>
              <a:blipFill>
                <a:blip r:embed="rId3"/>
                <a:stretch>
                  <a:fillRect l="-7419" r="-7097" b="-25275"/>
                </a:stretch>
              </a:blipFill>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893098" y="963353"/>
            <a:ext cx="3036646" cy="2277485"/>
          </a:xfrm>
          <a:prstGeom prst="rect">
            <a:avLst/>
          </a:prstGeom>
        </p:spPr>
      </p:pic>
      <p:pic>
        <p:nvPicPr>
          <p:cNvPr id="4" name="Picture 3"/>
          <p:cNvPicPr>
            <a:picLocks noChangeAspect="1"/>
          </p:cNvPicPr>
          <p:nvPr/>
        </p:nvPicPr>
        <p:blipFill>
          <a:blip r:embed="rId5"/>
          <a:stretch>
            <a:fillRect/>
          </a:stretch>
        </p:blipFill>
        <p:spPr>
          <a:xfrm>
            <a:off x="6518895" y="3974931"/>
            <a:ext cx="3543217" cy="265741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1A30A09-030D-8581-4832-1DC2CFD53177}"/>
                  </a:ext>
                </a:extLst>
              </p:cNvPr>
              <p:cNvSpPr txBox="1"/>
              <p:nvPr/>
            </p:nvSpPr>
            <p:spPr>
              <a:xfrm>
                <a:off x="9949744" y="1637193"/>
                <a:ext cx="201978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≤3</m:t>
                      </m:r>
                    </m:oMath>
                  </m:oMathPara>
                </a14:m>
                <a:endParaRPr lang="en-US" b="0" dirty="0"/>
              </a:p>
              <a:p>
                <a:r>
                  <a:rPr lang="en-US" dirty="0"/>
                  <a:t>Num. nodes = 3488</a:t>
                </a:r>
              </a:p>
            </p:txBody>
          </p:sp>
        </mc:Choice>
        <mc:Fallback xmlns="">
          <p:sp>
            <p:nvSpPr>
              <p:cNvPr id="6" name="TextBox 5">
                <a:extLst>
                  <a:ext uri="{FF2B5EF4-FFF2-40B4-BE49-F238E27FC236}">
                    <a16:creationId xmlns:a16="http://schemas.microsoft.com/office/drawing/2014/main" id="{D1A30A09-030D-8581-4832-1DC2CFD53177}"/>
                  </a:ext>
                </a:extLst>
              </p:cNvPr>
              <p:cNvSpPr txBox="1">
                <a:spLocks noRot="1" noChangeAspect="1" noMove="1" noResize="1" noEditPoints="1" noAdjustHandles="1" noChangeArrowheads="1" noChangeShapeType="1" noTextEdit="1"/>
              </p:cNvSpPr>
              <p:nvPr/>
            </p:nvSpPr>
            <p:spPr>
              <a:xfrm>
                <a:off x="9949744" y="1637193"/>
                <a:ext cx="2019784" cy="553998"/>
              </a:xfrm>
              <a:prstGeom prst="rect">
                <a:avLst/>
              </a:prstGeom>
              <a:blipFill>
                <a:blip r:embed="rId6"/>
                <a:stretch>
                  <a:fillRect l="-6928" r="-6325" b="-2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1A30A09-030D-8581-4832-1DC2CFD53177}"/>
                  </a:ext>
                </a:extLst>
              </p:cNvPr>
              <p:cNvSpPr txBox="1"/>
              <p:nvPr/>
            </p:nvSpPr>
            <p:spPr>
              <a:xfrm>
                <a:off x="4032892" y="4771081"/>
                <a:ext cx="2087465"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≤3</m:t>
                      </m:r>
                    </m:oMath>
                  </m:oMathPara>
                </a14:m>
                <a:endParaRPr lang="en-US" b="0" dirty="0"/>
              </a:p>
              <a:p>
                <a:r>
                  <a:rPr lang="en-US" dirty="0"/>
                  <a:t>num. 3 connected nodes = 116</a:t>
                </a:r>
              </a:p>
            </p:txBody>
          </p:sp>
        </mc:Choice>
        <mc:Fallback xmlns="">
          <p:sp>
            <p:nvSpPr>
              <p:cNvPr id="10" name="TextBox 9">
                <a:extLst>
                  <a:ext uri="{FF2B5EF4-FFF2-40B4-BE49-F238E27FC236}">
                    <a16:creationId xmlns:a16="http://schemas.microsoft.com/office/drawing/2014/main" id="{D1A30A09-030D-8581-4832-1DC2CFD53177}"/>
                  </a:ext>
                </a:extLst>
              </p:cNvPr>
              <p:cNvSpPr txBox="1">
                <a:spLocks noRot="1" noChangeAspect="1" noMove="1" noResize="1" noEditPoints="1" noAdjustHandles="1" noChangeArrowheads="1" noChangeShapeType="1" noTextEdit="1"/>
              </p:cNvSpPr>
              <p:nvPr/>
            </p:nvSpPr>
            <p:spPr>
              <a:xfrm>
                <a:off x="4032892" y="4771081"/>
                <a:ext cx="2087465" cy="830997"/>
              </a:xfrm>
              <a:prstGeom prst="rect">
                <a:avLst/>
              </a:prstGeom>
              <a:blipFill>
                <a:blip r:embed="rId7"/>
                <a:stretch>
                  <a:fillRect l="-7018"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1A30A09-030D-8581-4832-1DC2CFD53177}"/>
                  </a:ext>
                </a:extLst>
              </p:cNvPr>
              <p:cNvSpPr txBox="1"/>
              <p:nvPr/>
            </p:nvSpPr>
            <p:spPr>
              <a:xfrm>
                <a:off x="10128998" y="4684588"/>
                <a:ext cx="1890721" cy="13849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≤3</m:t>
                      </m:r>
                    </m:oMath>
                  </m:oMathPara>
                </a14:m>
                <a:endParaRPr lang="en-US" b="0" dirty="0"/>
              </a:p>
              <a:p>
                <a:r>
                  <a:rPr lang="en-US" dirty="0"/>
                  <a:t>num. nodes after removal of dead ends and through nodes = 24</a:t>
                </a:r>
              </a:p>
            </p:txBody>
          </p:sp>
        </mc:Choice>
        <mc:Fallback xmlns="">
          <p:sp>
            <p:nvSpPr>
              <p:cNvPr id="11" name="TextBox 10">
                <a:extLst>
                  <a:ext uri="{FF2B5EF4-FFF2-40B4-BE49-F238E27FC236}">
                    <a16:creationId xmlns:a16="http://schemas.microsoft.com/office/drawing/2014/main" id="{D1A30A09-030D-8581-4832-1DC2CFD53177}"/>
                  </a:ext>
                </a:extLst>
              </p:cNvPr>
              <p:cNvSpPr txBox="1">
                <a:spLocks noRot="1" noChangeAspect="1" noMove="1" noResize="1" noEditPoints="1" noAdjustHandles="1" noChangeArrowheads="1" noChangeShapeType="1" noTextEdit="1"/>
              </p:cNvSpPr>
              <p:nvPr/>
            </p:nvSpPr>
            <p:spPr>
              <a:xfrm>
                <a:off x="10128998" y="4684588"/>
                <a:ext cx="1890721" cy="1384995"/>
              </a:xfrm>
              <a:prstGeom prst="rect">
                <a:avLst/>
              </a:prstGeom>
              <a:blipFill>
                <a:blip r:embed="rId8"/>
                <a:stretch>
                  <a:fillRect l="-7742" r="-4839" b="-9211"/>
                </a:stretch>
              </a:blipFill>
            </p:spPr>
            <p:txBody>
              <a:bodyPr/>
              <a:lstStyle/>
              <a:p>
                <a:r>
                  <a:rPr lang="en-US">
                    <a:noFill/>
                  </a:rPr>
                  <a:t> </a:t>
                </a:r>
              </a:p>
            </p:txBody>
          </p:sp>
        </mc:Fallback>
      </mc:AlternateContent>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89509" y="943022"/>
            <a:ext cx="3328451" cy="2496338"/>
          </a:xfrm>
          <a:prstGeom prst="rect">
            <a:avLst/>
          </a:prstGeom>
        </p:spPr>
      </p:pic>
      <p:cxnSp>
        <p:nvCxnSpPr>
          <p:cNvPr id="9" name="Straight Connector 8"/>
          <p:cNvCxnSpPr/>
          <p:nvPr/>
        </p:nvCxnSpPr>
        <p:spPr>
          <a:xfrm>
            <a:off x="893098" y="3684935"/>
            <a:ext cx="107768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281526" y="1152960"/>
            <a:ext cx="76200" cy="52469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76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35635D9-C3F0-EBE0-554F-FC08E1CF6580}"/>
              </a:ext>
            </a:extLst>
          </p:cNvPr>
          <p:cNvSpPr/>
          <p:nvPr/>
        </p:nvSpPr>
        <p:spPr>
          <a:xfrm>
            <a:off x="1" y="1925722"/>
            <a:ext cx="3771900"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fcn_MedialAxis_makeAdjacencyMatrixAndTriangleChains</a:t>
            </a:r>
            <a:endParaRPr lang="en-US" sz="1200" dirty="0"/>
          </a:p>
        </p:txBody>
      </p:sp>
      <p:sp>
        <p:nvSpPr>
          <p:cNvPr id="8" name="Rectangle: Rounded Corners 7">
            <a:extLst>
              <a:ext uri="{FF2B5EF4-FFF2-40B4-BE49-F238E27FC236}">
                <a16:creationId xmlns:a16="http://schemas.microsoft.com/office/drawing/2014/main" id="{53DA032C-F2EA-A148-49EA-D8E935F28ACE}"/>
              </a:ext>
            </a:extLst>
          </p:cNvPr>
          <p:cNvSpPr/>
          <p:nvPr/>
        </p:nvSpPr>
        <p:spPr>
          <a:xfrm>
            <a:off x="761718" y="3166712"/>
            <a:ext cx="2344925" cy="252925"/>
          </a:xfrm>
          <a:prstGeom prst="roundRect">
            <a:avLst/>
          </a:prstGeom>
          <a:solidFill>
            <a:schemeClr val="bg1">
              <a:lumMod val="6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fcn_MedialAxis_pruneGraph</a:t>
            </a:r>
            <a:endParaRPr lang="en-US" sz="1200" dirty="0">
              <a:solidFill>
                <a:schemeClr val="tx1"/>
              </a:solidFill>
            </a:endParaRPr>
          </a:p>
        </p:txBody>
      </p:sp>
      <p:sp>
        <p:nvSpPr>
          <p:cNvPr id="3" name="TextBox 2"/>
          <p:cNvSpPr txBox="1"/>
          <p:nvPr/>
        </p:nvSpPr>
        <p:spPr>
          <a:xfrm>
            <a:off x="122644" y="116063"/>
            <a:ext cx="2983999" cy="830997"/>
          </a:xfrm>
          <a:prstGeom prst="rect">
            <a:avLst/>
          </a:prstGeom>
          <a:solidFill>
            <a:schemeClr val="bg1">
              <a:lumMod val="65000"/>
            </a:schemeClr>
          </a:solidFill>
          <a:ln w="28575">
            <a:solidFill>
              <a:schemeClr val="tx1"/>
            </a:solidFill>
          </a:ln>
        </p:spPr>
        <p:txBody>
          <a:bodyPr wrap="square" numCol="2" rtlCol="0">
            <a:spAutoFit/>
          </a:bodyPr>
          <a:lstStyle/>
          <a:p>
            <a:r>
              <a:rPr lang="en-US" sz="1200" b="1" u="sng" dirty="0"/>
              <a:t>Legend</a:t>
            </a:r>
          </a:p>
          <a:p>
            <a:r>
              <a:rPr lang="en-US" sz="1200" b="1" dirty="0">
                <a:solidFill>
                  <a:schemeClr val="accent1"/>
                </a:solidFill>
              </a:rPr>
              <a:t>Standard function</a:t>
            </a:r>
          </a:p>
          <a:p>
            <a:r>
              <a:rPr lang="en-US" sz="1200" b="1" dirty="0">
                <a:solidFill>
                  <a:schemeClr val="accent4"/>
                </a:solidFill>
              </a:rPr>
              <a:t>Optional function</a:t>
            </a:r>
          </a:p>
          <a:p>
            <a:r>
              <a:rPr lang="en-US" sz="1200" b="1" dirty="0">
                <a:solidFill>
                  <a:srgbClr val="04FC57"/>
                </a:solidFill>
              </a:rPr>
              <a:t>Global input data</a:t>
            </a:r>
          </a:p>
          <a:p>
            <a:r>
              <a:rPr lang="en-US" sz="1200" b="1" dirty="0">
                <a:solidFill>
                  <a:srgbClr val="FB05EF"/>
                </a:solidFill>
              </a:rPr>
              <a:t>Global output data</a:t>
            </a:r>
          </a:p>
          <a:p>
            <a:r>
              <a:rPr lang="en-US" sz="1200" b="1" dirty="0">
                <a:solidFill>
                  <a:schemeClr val="accent2">
                    <a:lumMod val="60000"/>
                    <a:lumOff val="40000"/>
                  </a:schemeClr>
                </a:solidFill>
              </a:rPr>
              <a:t>Intermediate i/o data</a:t>
            </a:r>
          </a:p>
        </p:txBody>
      </p:sp>
      <p:cxnSp>
        <p:nvCxnSpPr>
          <p:cNvPr id="15" name="Elbow Connector 14"/>
          <p:cNvCxnSpPr>
            <a:stCxn id="33" idx="2"/>
            <a:endCxn id="4" idx="0"/>
          </p:cNvCxnSpPr>
          <p:nvPr/>
        </p:nvCxnSpPr>
        <p:spPr>
          <a:xfrm rot="16200000" flipH="1">
            <a:off x="1435089" y="1474860"/>
            <a:ext cx="269980" cy="6317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29974" y="1194077"/>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2D polytopes defined as vertices,</a:t>
            </a:r>
          </a:p>
          <a:p>
            <a:pPr algn="ctr"/>
            <a:r>
              <a:rPr lang="en-US" sz="1200" dirty="0"/>
              <a:t>Triangulation resolution</a:t>
            </a:r>
          </a:p>
        </p:txBody>
      </p:sp>
      <p:cxnSp>
        <p:nvCxnSpPr>
          <p:cNvPr id="39" name="Elbow Connector 38"/>
          <p:cNvCxnSpPr>
            <a:stCxn id="40" idx="2"/>
            <a:endCxn id="8" idx="0"/>
          </p:cNvCxnSpPr>
          <p:nvPr/>
        </p:nvCxnSpPr>
        <p:spPr>
          <a:xfrm rot="16200000" flipH="1">
            <a:off x="1736697" y="2969227"/>
            <a:ext cx="346739" cy="4823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61718" y="2358308"/>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a:t>
            </a:r>
          </a:p>
        </p:txBody>
      </p:sp>
      <p:cxnSp>
        <p:nvCxnSpPr>
          <p:cNvPr id="41" name="Elbow Connector 40"/>
          <p:cNvCxnSpPr>
            <a:stCxn id="4" idx="2"/>
            <a:endCxn id="40" idx="0"/>
          </p:cNvCxnSpPr>
          <p:nvPr/>
        </p:nvCxnSpPr>
        <p:spPr>
          <a:xfrm rot="5400000">
            <a:off x="1790821" y="2263177"/>
            <a:ext cx="190261" cy="127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0" idx="2"/>
            <a:endCxn id="64" idx="0"/>
          </p:cNvCxnSpPr>
          <p:nvPr/>
        </p:nvCxnSpPr>
        <p:spPr>
          <a:xfrm rot="16200000" flipH="1">
            <a:off x="2039732" y="4525071"/>
            <a:ext cx="441997" cy="90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31948" y="3662292"/>
            <a:ext cx="2248466" cy="646331"/>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 (all without dead ends and “through nodes”)</a:t>
            </a:r>
          </a:p>
        </p:txBody>
      </p:sp>
      <p:cxnSp>
        <p:nvCxnSpPr>
          <p:cNvPr id="61" name="Elbow Connector 60"/>
          <p:cNvCxnSpPr>
            <a:stCxn id="8" idx="2"/>
            <a:endCxn id="60" idx="0"/>
          </p:cNvCxnSpPr>
          <p:nvPr/>
        </p:nvCxnSpPr>
        <p:spPr>
          <a:xfrm rot="16200000" flipH="1">
            <a:off x="1973854" y="3379964"/>
            <a:ext cx="242655" cy="3220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ectangle: Rounded Corners 3">
            <a:extLst>
              <a:ext uri="{FF2B5EF4-FFF2-40B4-BE49-F238E27FC236}">
                <a16:creationId xmlns:a16="http://schemas.microsoft.com/office/drawing/2014/main" id="{F35635D9-C3F0-EBE0-554F-FC08E1CF6580}"/>
              </a:ext>
            </a:extLst>
          </p:cNvPr>
          <p:cNvSpPr/>
          <p:nvPr/>
        </p:nvSpPr>
        <p:spPr>
          <a:xfrm>
            <a:off x="586643" y="4750620"/>
            <a:ext cx="3357274" cy="242325"/>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fcn_MedialAxis_addCostsToTriangleChains</a:t>
            </a:r>
            <a:endParaRPr lang="en-US" sz="1200" dirty="0"/>
          </a:p>
        </p:txBody>
      </p:sp>
      <p:cxnSp>
        <p:nvCxnSpPr>
          <p:cNvPr id="80" name="Elbow Connector 79"/>
          <p:cNvCxnSpPr>
            <a:stCxn id="33" idx="3"/>
            <a:endCxn id="8" idx="3"/>
          </p:cNvCxnSpPr>
          <p:nvPr/>
        </p:nvCxnSpPr>
        <p:spPr>
          <a:xfrm>
            <a:off x="2378440" y="1424910"/>
            <a:ext cx="728203" cy="1868265"/>
          </a:xfrm>
          <a:prstGeom prst="bentConnector3">
            <a:avLst>
              <a:gd name="adj1" fmla="val 21118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33" idx="3"/>
            <a:endCxn id="64" idx="3"/>
          </p:cNvCxnSpPr>
          <p:nvPr/>
        </p:nvCxnSpPr>
        <p:spPr>
          <a:xfrm>
            <a:off x="2378440" y="1424910"/>
            <a:ext cx="1565477" cy="3446873"/>
          </a:xfrm>
          <a:prstGeom prst="bentConnector3">
            <a:avLst>
              <a:gd name="adj1" fmla="val 11460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88" idx="2"/>
            <a:endCxn id="93" idx="0"/>
          </p:cNvCxnSpPr>
          <p:nvPr/>
        </p:nvCxnSpPr>
        <p:spPr>
          <a:xfrm rot="5400000">
            <a:off x="1938411" y="5894676"/>
            <a:ext cx="568866" cy="6667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31948" y="5181915"/>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Triangle chains (edges) now with lengths and corridor widths</a:t>
            </a:r>
          </a:p>
        </p:txBody>
      </p:sp>
      <p:cxnSp>
        <p:nvCxnSpPr>
          <p:cNvPr id="89" name="Elbow Connector 88"/>
          <p:cNvCxnSpPr>
            <a:stCxn id="64" idx="2"/>
            <a:endCxn id="88" idx="0"/>
          </p:cNvCxnSpPr>
          <p:nvPr/>
        </p:nvCxnSpPr>
        <p:spPr>
          <a:xfrm rot="5400000">
            <a:off x="2166246" y="5082881"/>
            <a:ext cx="188970" cy="9099"/>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Rectangle: Rounded Corners 3">
            <a:extLst>
              <a:ext uri="{FF2B5EF4-FFF2-40B4-BE49-F238E27FC236}">
                <a16:creationId xmlns:a16="http://schemas.microsoft.com/office/drawing/2014/main" id="{F35635D9-C3F0-EBE0-554F-FC08E1CF6580}"/>
              </a:ext>
            </a:extLst>
          </p:cNvPr>
          <p:cNvSpPr/>
          <p:nvPr/>
        </p:nvSpPr>
        <p:spPr>
          <a:xfrm>
            <a:off x="689907" y="6212446"/>
            <a:ext cx="2999198" cy="383761"/>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fcn_MedialAxis_addPointToAdjacencyMatrixAndTriangleChains</a:t>
            </a:r>
            <a:endParaRPr lang="en-US" sz="1200" dirty="0"/>
          </a:p>
        </p:txBody>
      </p:sp>
      <p:cxnSp>
        <p:nvCxnSpPr>
          <p:cNvPr id="100" name="Elbow Connector 99"/>
          <p:cNvCxnSpPr>
            <a:stCxn id="101" idx="2"/>
            <a:endCxn id="93" idx="0"/>
          </p:cNvCxnSpPr>
          <p:nvPr/>
        </p:nvCxnSpPr>
        <p:spPr>
          <a:xfrm rot="5400000">
            <a:off x="2893773" y="4939314"/>
            <a:ext cx="568866" cy="19773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3599884" y="5181915"/>
            <a:ext cx="1134041"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Start position, finish position</a:t>
            </a:r>
          </a:p>
        </p:txBody>
      </p:sp>
      <p:cxnSp>
        <p:nvCxnSpPr>
          <p:cNvPr id="108" name="Elbow Connector 107"/>
          <p:cNvCxnSpPr>
            <a:stCxn id="60" idx="1"/>
            <a:endCxn id="93" idx="0"/>
          </p:cNvCxnSpPr>
          <p:nvPr/>
        </p:nvCxnSpPr>
        <p:spPr>
          <a:xfrm rot="10800000" flipH="1" flipV="1">
            <a:off x="1131948" y="3985458"/>
            <a:ext cx="1057558" cy="2226988"/>
          </a:xfrm>
          <a:prstGeom prst="bentConnector4">
            <a:avLst>
              <a:gd name="adj1" fmla="val -81960"/>
              <a:gd name="adj2" fmla="val 876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124" idx="0"/>
            <a:endCxn id="135" idx="1"/>
          </p:cNvCxnSpPr>
          <p:nvPr/>
        </p:nvCxnSpPr>
        <p:spPr>
          <a:xfrm rot="16200000" flipV="1">
            <a:off x="3405736" y="3020811"/>
            <a:ext cx="5488785" cy="325619"/>
          </a:xfrm>
          <a:prstGeom prst="bentConnector4">
            <a:avLst>
              <a:gd name="adj1" fmla="val 48896"/>
              <a:gd name="adj2" fmla="val 2019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5188704" y="5928013"/>
            <a:ext cx="2248466" cy="830997"/>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 triangle and node closest to start, triangle and node closest to finish</a:t>
            </a:r>
          </a:p>
        </p:txBody>
      </p:sp>
      <p:cxnSp>
        <p:nvCxnSpPr>
          <p:cNvPr id="125" name="Elbow Connector 124"/>
          <p:cNvCxnSpPr>
            <a:stCxn id="93" idx="3"/>
            <a:endCxn id="124" idx="1"/>
          </p:cNvCxnSpPr>
          <p:nvPr/>
        </p:nvCxnSpPr>
        <p:spPr>
          <a:xfrm flipV="1">
            <a:off x="3689105" y="6343512"/>
            <a:ext cx="1499599" cy="60815"/>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Rectangle: Rounded Corners 3">
            <a:extLst>
              <a:ext uri="{FF2B5EF4-FFF2-40B4-BE49-F238E27FC236}">
                <a16:creationId xmlns:a16="http://schemas.microsoft.com/office/drawing/2014/main" id="{F35635D9-C3F0-EBE0-554F-FC08E1CF6580}"/>
              </a:ext>
            </a:extLst>
          </p:cNvPr>
          <p:cNvSpPr/>
          <p:nvPr/>
        </p:nvSpPr>
        <p:spPr>
          <a:xfrm>
            <a:off x="5987318" y="318065"/>
            <a:ext cx="335727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fcn_MedialAxis_makeCostGraphAndAllPoints</a:t>
            </a:r>
            <a:endParaRPr lang="en-US" sz="1200" dirty="0"/>
          </a:p>
        </p:txBody>
      </p:sp>
      <p:cxnSp>
        <p:nvCxnSpPr>
          <p:cNvPr id="149" name="Elbow Connector 148"/>
          <p:cNvCxnSpPr>
            <a:stCxn id="150" idx="1"/>
            <a:endCxn id="135" idx="3"/>
          </p:cNvCxnSpPr>
          <p:nvPr/>
        </p:nvCxnSpPr>
        <p:spPr>
          <a:xfrm rot="10800000" flipV="1">
            <a:off x="9344593" y="439226"/>
            <a:ext cx="458961"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9803553" y="208394"/>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Minimum allowed corridor, ids of </a:t>
            </a:r>
            <a:r>
              <a:rPr lang="en-US" sz="1200" dirty="0" err="1"/>
              <a:t>denylisted</a:t>
            </a:r>
            <a:r>
              <a:rPr lang="en-US" sz="1200" dirty="0"/>
              <a:t> triangle chains (edges)</a:t>
            </a:r>
          </a:p>
        </p:txBody>
      </p:sp>
      <p:cxnSp>
        <p:nvCxnSpPr>
          <p:cNvPr id="154" name="Elbow Connector 153"/>
          <p:cNvCxnSpPr>
            <a:stCxn id="155" idx="2"/>
            <a:endCxn id="161" idx="0"/>
          </p:cNvCxnSpPr>
          <p:nvPr/>
        </p:nvCxnSpPr>
        <p:spPr>
          <a:xfrm rot="16200000" flipH="1">
            <a:off x="7445015" y="2072050"/>
            <a:ext cx="325545" cy="46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6481232" y="895937"/>
            <a:ext cx="2248466" cy="1015663"/>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cost matrix, all points table, start data structure, finish data structure, best triangle chain (edge) between each pair of nodes</a:t>
            </a:r>
          </a:p>
        </p:txBody>
      </p:sp>
      <p:cxnSp>
        <p:nvCxnSpPr>
          <p:cNvPr id="156" name="Elbow Connector 155"/>
          <p:cNvCxnSpPr>
            <a:stCxn id="155" idx="0"/>
            <a:endCxn id="135" idx="2"/>
          </p:cNvCxnSpPr>
          <p:nvPr/>
        </p:nvCxnSpPr>
        <p:spPr>
          <a:xfrm rot="5400000" flipH="1" flipV="1">
            <a:off x="7467937" y="697919"/>
            <a:ext cx="335547" cy="6049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Rectangle: Rounded Corners 3">
            <a:extLst>
              <a:ext uri="{FF2B5EF4-FFF2-40B4-BE49-F238E27FC236}">
                <a16:creationId xmlns:a16="http://schemas.microsoft.com/office/drawing/2014/main" id="{F35635D9-C3F0-EBE0-554F-FC08E1CF6580}"/>
              </a:ext>
            </a:extLst>
          </p:cNvPr>
          <p:cNvSpPr/>
          <p:nvPr/>
        </p:nvSpPr>
        <p:spPr>
          <a:xfrm>
            <a:off x="6588052" y="2237145"/>
            <a:ext cx="204411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fcn_algorithm_astar</a:t>
            </a:r>
            <a:endParaRPr lang="en-US" sz="1200" dirty="0"/>
          </a:p>
        </p:txBody>
      </p:sp>
      <p:cxnSp>
        <p:nvCxnSpPr>
          <p:cNvPr id="167" name="Elbow Connector 166"/>
          <p:cNvCxnSpPr>
            <a:stCxn id="168" idx="2"/>
            <a:endCxn id="173" idx="0"/>
          </p:cNvCxnSpPr>
          <p:nvPr/>
        </p:nvCxnSpPr>
        <p:spPr>
          <a:xfrm rot="16200000" flipH="1">
            <a:off x="7535625" y="3047482"/>
            <a:ext cx="333371" cy="16894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6493607" y="2688269"/>
            <a:ext cx="2248466" cy="276999"/>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Route (as series of nodes)</a:t>
            </a:r>
          </a:p>
        </p:txBody>
      </p:sp>
      <p:cxnSp>
        <p:nvCxnSpPr>
          <p:cNvPr id="169" name="Elbow Connector 168"/>
          <p:cNvCxnSpPr>
            <a:stCxn id="168" idx="0"/>
            <a:endCxn id="161" idx="2"/>
          </p:cNvCxnSpPr>
          <p:nvPr/>
        </p:nvCxnSpPr>
        <p:spPr>
          <a:xfrm rot="16200000" flipV="1">
            <a:off x="7509576" y="2580004"/>
            <a:ext cx="208799" cy="7731"/>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Rectangle: Rounded Corners 3">
            <a:extLst>
              <a:ext uri="{FF2B5EF4-FFF2-40B4-BE49-F238E27FC236}">
                <a16:creationId xmlns:a16="http://schemas.microsoft.com/office/drawing/2014/main" id="{F35635D9-C3F0-EBE0-554F-FC08E1CF6580}"/>
              </a:ext>
            </a:extLst>
          </p:cNvPr>
          <p:cNvSpPr/>
          <p:nvPr/>
        </p:nvSpPr>
        <p:spPr>
          <a:xfrm>
            <a:off x="6710409" y="3298639"/>
            <a:ext cx="2152743"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fcn_MedialAxis_processRoute</a:t>
            </a:r>
            <a:endParaRPr lang="en-US" sz="1200" dirty="0"/>
          </a:p>
        </p:txBody>
      </p:sp>
      <p:cxnSp>
        <p:nvCxnSpPr>
          <p:cNvPr id="177" name="Elbow Connector 176"/>
          <p:cNvCxnSpPr>
            <a:stCxn id="155" idx="3"/>
            <a:endCxn id="173" idx="3"/>
          </p:cNvCxnSpPr>
          <p:nvPr/>
        </p:nvCxnSpPr>
        <p:spPr>
          <a:xfrm>
            <a:off x="8729698" y="1403769"/>
            <a:ext cx="133454" cy="2016033"/>
          </a:xfrm>
          <a:prstGeom prst="bentConnector3">
            <a:avLst>
              <a:gd name="adj1" fmla="val 2712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p:cNvCxnSpPr>
            <a:stCxn id="173" idx="2"/>
            <a:endCxn id="181" idx="0"/>
          </p:cNvCxnSpPr>
          <p:nvPr/>
        </p:nvCxnSpPr>
        <p:spPr>
          <a:xfrm rot="16200000" flipH="1">
            <a:off x="7614281" y="3713463"/>
            <a:ext cx="444493" cy="9949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6762041" y="3985457"/>
            <a:ext cx="2248466" cy="646331"/>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Route (as series of points), route length, narrowest corridor in route </a:t>
            </a:r>
          </a:p>
        </p:txBody>
      </p:sp>
    </p:spTree>
    <p:extLst>
      <p:ext uri="{BB962C8B-B14F-4D97-AF65-F5344CB8AC3E}">
        <p14:creationId xmlns:p14="http://schemas.microsoft.com/office/powerpoint/2010/main" val="3346358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265D2-6034-91D1-553C-662FC7C6F5AF}"/>
              </a:ext>
            </a:extLst>
          </p:cNvPr>
          <p:cNvSpPr>
            <a:spLocks noGrp="1"/>
          </p:cNvSpPr>
          <p:nvPr>
            <p:ph type="title"/>
          </p:nvPr>
        </p:nvSpPr>
        <p:spPr/>
        <p:txBody>
          <a:bodyPr>
            <a:normAutofit/>
          </a:bodyPr>
          <a:lstStyle/>
          <a:p>
            <a:r>
              <a:rPr lang="en-US" dirty="0"/>
              <a:t>Having one edge per corridor allows for using a series of triangles along an edge to estimate corridor width.</a:t>
            </a:r>
          </a:p>
        </p:txBody>
      </p:sp>
      <p:sp>
        <p:nvSpPr>
          <p:cNvPr id="3" name="Slide Number Placeholder 2">
            <a:extLst>
              <a:ext uri="{FF2B5EF4-FFF2-40B4-BE49-F238E27FC236}">
                <a16:creationId xmlns:a16="http://schemas.microsoft.com/office/drawing/2014/main" id="{228D26BF-CCDD-1F27-80D3-5C125819FD6F}"/>
              </a:ext>
            </a:extLst>
          </p:cNvPr>
          <p:cNvSpPr>
            <a:spLocks noGrp="1"/>
          </p:cNvSpPr>
          <p:nvPr>
            <p:ph type="sldNum" sz="quarter" idx="12"/>
          </p:nvPr>
        </p:nvSpPr>
        <p:spPr/>
        <p:txBody>
          <a:bodyPr/>
          <a:lstStyle/>
          <a:p>
            <a:fld id="{CB3FC469-CA8B-4EE5-AE73-966FC6A86920}" type="slidenum">
              <a:rPr lang="en-US" smtClean="0"/>
              <a:t>42</a:t>
            </a:fld>
            <a:endParaRPr lang="en-US"/>
          </a:p>
        </p:txBody>
      </p:sp>
      <p:sp>
        <p:nvSpPr>
          <p:cNvPr id="4" name="Content Placeholder 3">
            <a:extLst>
              <a:ext uri="{FF2B5EF4-FFF2-40B4-BE49-F238E27FC236}">
                <a16:creationId xmlns:a16="http://schemas.microsoft.com/office/drawing/2014/main" id="{09D5B7B9-3D6F-D41B-2375-8F35AB83FD54}"/>
              </a:ext>
            </a:extLst>
          </p:cNvPr>
          <p:cNvSpPr>
            <a:spLocks noGrp="1"/>
          </p:cNvSpPr>
          <p:nvPr>
            <p:ph idx="1"/>
          </p:nvPr>
        </p:nvSpPr>
        <p:spPr/>
        <p:txBody>
          <a:bodyPr>
            <a:normAutofit/>
          </a:bodyPr>
          <a:lstStyle/>
          <a:p>
            <a:pPr marL="0" indent="0">
              <a:buNone/>
            </a:pPr>
            <a:r>
              <a:rPr lang="en-US" dirty="0">
                <a:latin typeface="Times New Roman" panose="02020603050405020304" pitchFamily="18" charset="0"/>
                <a:cs typeface="Times New Roman" panose="02020603050405020304" pitchFamily="18" charset="0"/>
              </a:rPr>
              <a:t>For</a:t>
            </a:r>
            <a:r>
              <a:rPr lang="en-US" b="0" dirty="0">
                <a:latin typeface="Times New Roman" panose="02020603050405020304" pitchFamily="18" charset="0"/>
                <a:cs typeface="Times New Roman" panose="02020603050405020304" pitchFamily="18" charset="0"/>
              </a:rPr>
              <a:t> each triangle, </a:t>
            </a:r>
            <a:r>
              <a:rPr lang="en-US" i="1" dirty="0" err="1">
                <a:latin typeface="Times New Roman" panose="02020603050405020304" pitchFamily="18" charset="0"/>
                <a:cs typeface="Times New Roman" panose="02020603050405020304" pitchFamily="18" charset="0"/>
              </a:rPr>
              <a:t>TR</a:t>
            </a:r>
            <a:r>
              <a:rPr lang="en-US" i="1" baseline="-25000" dirty="0" err="1">
                <a:latin typeface="Times New Roman" panose="02020603050405020304" pitchFamily="18" charset="0"/>
                <a:cs typeface="Times New Roman" panose="02020603050405020304" pitchFamily="18" charset="0"/>
              </a:rPr>
              <a:t>i</a:t>
            </a:r>
            <a:endParaRPr lang="en-US" i="1" baseline="-25000" dirty="0">
              <a:latin typeface="Times New Roman" panose="02020603050405020304" pitchFamily="18" charset="0"/>
              <a:cs typeface="Times New Roman" panose="02020603050405020304" pitchFamily="18" charset="0"/>
            </a:endParaRPr>
          </a:p>
          <a:p>
            <a:pPr marL="0" indent="0">
              <a:buNone/>
            </a:pPr>
            <a:r>
              <a:rPr lang="en-US" b="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evaluate</a:t>
            </a:r>
            <a:r>
              <a:rPr lang="en-US" b="0" dirty="0">
                <a:latin typeface="Times New Roman" panose="02020603050405020304" pitchFamily="18" charset="0"/>
                <a:cs typeface="Times New Roman" panose="02020603050405020304" pitchFamily="18" charset="0"/>
              </a:rPr>
              <a:t> all 3 side lengths, </a:t>
            </a:r>
            <a:r>
              <a:rPr lang="en-US" i="1" dirty="0">
                <a:latin typeface="Times New Roman" panose="02020603050405020304" pitchFamily="18" charset="0"/>
                <a:cs typeface="Times New Roman" panose="02020603050405020304" pitchFamily="18" charset="0"/>
              </a:rPr>
              <a:t>{s</a:t>
            </a:r>
            <a:r>
              <a:rPr lang="en-US" i="1" baseline="-25000"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 s</a:t>
            </a:r>
            <a:r>
              <a:rPr lang="en-US" i="1" baseline="-25000" dirty="0">
                <a:latin typeface="Times New Roman" panose="02020603050405020304"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 s</a:t>
            </a:r>
            <a:r>
              <a:rPr lang="en-US" i="1" baseline="-25000" dirty="0">
                <a:latin typeface="Times New Roman" panose="02020603050405020304" pitchFamily="18" charset="0"/>
                <a:cs typeface="Times New Roman" panose="02020603050405020304" pitchFamily="18" charset="0"/>
              </a:rPr>
              <a:t>3</a:t>
            </a:r>
            <a:r>
              <a:rPr lang="en-US" i="1" dirty="0">
                <a:latin typeface="Times New Roman" panose="02020603050405020304" pitchFamily="18" charset="0"/>
                <a:cs typeface="Times New Roman" panose="02020603050405020304" pitchFamily="18" charset="0"/>
              </a:rPr>
              <a:t>}</a:t>
            </a:r>
          </a:p>
          <a:p>
            <a:pPr marL="0" indent="0">
              <a:buNone/>
            </a:pPr>
            <a:r>
              <a:rPr lang="en-US" b="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store</a:t>
            </a:r>
            <a:r>
              <a:rPr lang="en-US" b="0" dirty="0">
                <a:latin typeface="Times New Roman" panose="02020603050405020304" pitchFamily="18" charset="0"/>
                <a:cs typeface="Times New Roman" panose="02020603050405020304" pitchFamily="18" charset="0"/>
              </a:rPr>
              <a:t> the maximum as the widest possible free space distance this triangle can span,</a:t>
            </a:r>
          </a:p>
          <a:p>
            <a:pPr marL="0" indent="0">
              <a:buNone/>
            </a:pPr>
            <a:r>
              <a:rPr lang="en-US" b="0"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max_span</a:t>
            </a:r>
            <a:r>
              <a:rPr lang="en-US" i="1" dirty="0">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TR</a:t>
            </a:r>
            <a:r>
              <a:rPr lang="en-US" i="1" baseline="-25000" dirty="0" err="1">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 = max{s</a:t>
            </a:r>
            <a:r>
              <a:rPr lang="en-US" i="1" baseline="-25000"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 s</a:t>
            </a:r>
            <a:r>
              <a:rPr lang="en-US" i="1" baseline="-25000" dirty="0">
                <a:latin typeface="Times New Roman" panose="02020603050405020304"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 s</a:t>
            </a:r>
            <a:r>
              <a:rPr lang="en-US" i="1" baseline="-25000" dirty="0">
                <a:latin typeface="Times New Roman" panose="02020603050405020304" pitchFamily="18" charset="0"/>
                <a:cs typeface="Times New Roman" panose="02020603050405020304" pitchFamily="18" charset="0"/>
              </a:rPr>
              <a:t>3</a:t>
            </a:r>
            <a:r>
              <a:rPr lang="en-US" i="1"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End For</a:t>
            </a:r>
          </a:p>
          <a:p>
            <a:pPr marL="0" indent="0">
              <a:buNone/>
            </a:pPr>
            <a:r>
              <a:rPr lang="en-US" dirty="0">
                <a:latin typeface="Times New Roman" panose="02020603050405020304" pitchFamily="18" charset="0"/>
                <a:cs typeface="Times New Roman" panose="02020603050405020304" pitchFamily="18" charset="0"/>
              </a:rPr>
              <a:t>For </a:t>
            </a:r>
            <a:r>
              <a:rPr lang="en-US" b="0" dirty="0">
                <a:latin typeface="Times New Roman" panose="02020603050405020304" pitchFamily="18" charset="0"/>
                <a:cs typeface="Times New Roman" panose="02020603050405020304" pitchFamily="18" charset="0"/>
              </a:rPr>
              <a:t>each edge in the medial axis diagram (a series of triangles), </a:t>
            </a:r>
            <a:r>
              <a:rPr lang="en-US" i="1" dirty="0" err="1">
                <a:latin typeface="Times New Roman" panose="02020603050405020304" pitchFamily="18" charset="0"/>
                <a:cs typeface="Times New Roman" panose="02020603050405020304" pitchFamily="18" charset="0"/>
              </a:rPr>
              <a:t>E</a:t>
            </a:r>
            <a:r>
              <a:rPr lang="en-US" i="1" baseline="-25000" dirty="0" err="1">
                <a:latin typeface="Times New Roman" panose="02020603050405020304" pitchFamily="18" charset="0"/>
                <a:cs typeface="Times New Roman" panose="02020603050405020304" pitchFamily="18" charset="0"/>
              </a:rPr>
              <a:t>j</a:t>
            </a:r>
            <a:r>
              <a:rPr lang="en-US" i="1" dirty="0">
                <a:latin typeface="Times New Roman" panose="02020603050405020304" pitchFamily="18" charset="0"/>
                <a:cs typeface="Times New Roman" panose="02020603050405020304" pitchFamily="18" charset="0"/>
              </a:rPr>
              <a:t> = {TR</a:t>
            </a:r>
            <a:r>
              <a:rPr lang="en-US" i="1" baseline="-25000"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TR</a:t>
            </a:r>
            <a:r>
              <a:rPr lang="en-US" i="1" baseline="-25000" dirty="0" err="1">
                <a:latin typeface="Times New Roman" panose="02020603050405020304" pitchFamily="18" charset="0"/>
                <a:cs typeface="Times New Roman" panose="02020603050405020304" pitchFamily="18" charset="0"/>
              </a:rPr>
              <a:t>n</a:t>
            </a:r>
            <a:r>
              <a:rPr lang="en-US" i="1" dirty="0">
                <a:latin typeface="Times New Roman" panose="02020603050405020304" pitchFamily="18" charset="0"/>
                <a:cs typeface="Times New Roman" panose="02020603050405020304" pitchFamily="18" charset="0"/>
              </a:rPr>
              <a:t>}</a:t>
            </a:r>
          </a:p>
          <a:p>
            <a:pPr marL="0" indent="0">
              <a:buNone/>
            </a:pPr>
            <a:r>
              <a:rPr lang="en-US" b="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evaluate</a:t>
            </a:r>
            <a:r>
              <a:rPr lang="en-US" b="0" dirty="0">
                <a:latin typeface="Times New Roman" panose="02020603050405020304" pitchFamily="18" charset="0"/>
                <a:cs typeface="Times New Roman" panose="02020603050405020304" pitchFamily="18" charset="0"/>
              </a:rPr>
              <a:t> the maximum span of each triangle in the edge,</a:t>
            </a:r>
          </a:p>
          <a:p>
            <a:pPr marL="0" indent="0">
              <a:buNone/>
            </a:pPr>
            <a:r>
              <a:rPr lang="en-US" b="0"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spans</a:t>
            </a:r>
            <a:r>
              <a:rPr lang="en-US" i="1" baseline="-25000" dirty="0" err="1">
                <a:latin typeface="Times New Roman" panose="02020603050405020304" pitchFamily="18" charset="0"/>
                <a:cs typeface="Times New Roman" panose="02020603050405020304" pitchFamily="18" charset="0"/>
              </a:rPr>
              <a:t>j</a:t>
            </a:r>
            <a:r>
              <a:rPr lang="en-US" i="1" dirty="0">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max_span</a:t>
            </a:r>
            <a:r>
              <a:rPr lang="en-US" i="1" dirty="0">
                <a:latin typeface="Times New Roman" panose="02020603050405020304" pitchFamily="18" charset="0"/>
                <a:cs typeface="Times New Roman" panose="02020603050405020304" pitchFamily="18" charset="0"/>
              </a:rPr>
              <a:t>(TR</a:t>
            </a:r>
            <a:r>
              <a:rPr lang="en-US" i="1" baseline="-25000"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max_span</a:t>
            </a:r>
            <a:r>
              <a:rPr lang="en-US" i="1" dirty="0">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TR</a:t>
            </a:r>
            <a:r>
              <a:rPr lang="en-US" i="1" baseline="-25000" dirty="0" err="1">
                <a:latin typeface="Times New Roman" panose="02020603050405020304" pitchFamily="18" charset="0"/>
                <a:cs typeface="Times New Roman" panose="02020603050405020304" pitchFamily="18" charset="0"/>
              </a:rPr>
              <a:t>n</a:t>
            </a:r>
            <a:r>
              <a:rPr lang="en-US" i="1" dirty="0">
                <a:latin typeface="Times New Roman" panose="02020603050405020304" pitchFamily="18" charset="0"/>
                <a:cs typeface="Times New Roman" panose="02020603050405020304" pitchFamily="18" charset="0"/>
              </a:rPr>
              <a:t>)}</a:t>
            </a:r>
          </a:p>
          <a:p>
            <a:pPr marL="0" indent="0">
              <a:buNone/>
            </a:pPr>
            <a:r>
              <a:rPr lang="en-US" b="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store</a:t>
            </a:r>
            <a:r>
              <a:rPr lang="en-US" b="0" dirty="0">
                <a:latin typeface="Times New Roman" panose="02020603050405020304" pitchFamily="18" charset="0"/>
                <a:cs typeface="Times New Roman" panose="02020603050405020304" pitchFamily="18" charset="0"/>
              </a:rPr>
              <a:t> the minimum of these spans for the edge, this is the expected worst case corridor</a:t>
            </a:r>
          </a:p>
          <a:p>
            <a:pPr marL="0" indent="0">
              <a:buNone/>
            </a:pPr>
            <a:r>
              <a:rPr lang="en-US" b="0"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width(Ei) = min(</a:t>
            </a:r>
            <a:r>
              <a:rPr lang="en-US" i="1" dirty="0" err="1">
                <a:latin typeface="Times New Roman" panose="02020603050405020304" pitchFamily="18" charset="0"/>
                <a:cs typeface="Times New Roman" panose="02020603050405020304" pitchFamily="18" charset="0"/>
              </a:rPr>
              <a:t>spans</a:t>
            </a:r>
            <a:r>
              <a:rPr lang="en-US" i="1" baseline="-25000" dirty="0" err="1">
                <a:latin typeface="Times New Roman" panose="02020603050405020304" pitchFamily="18" charset="0"/>
                <a:cs typeface="Times New Roman" panose="02020603050405020304" pitchFamily="18" charset="0"/>
              </a:rPr>
              <a:t>j</a:t>
            </a:r>
            <a:r>
              <a:rPr lang="en-US" i="1"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End For</a:t>
            </a:r>
          </a:p>
        </p:txBody>
      </p:sp>
    </p:spTree>
    <p:extLst>
      <p:ext uri="{BB962C8B-B14F-4D97-AF65-F5344CB8AC3E}">
        <p14:creationId xmlns:p14="http://schemas.microsoft.com/office/powerpoint/2010/main" val="3343222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265D2-6034-91D1-553C-662FC7C6F5AF}"/>
              </a:ext>
            </a:extLst>
          </p:cNvPr>
          <p:cNvSpPr>
            <a:spLocks noGrp="1"/>
          </p:cNvSpPr>
          <p:nvPr>
            <p:ph type="title"/>
          </p:nvPr>
        </p:nvSpPr>
        <p:spPr>
          <a:xfrm>
            <a:off x="643612" y="83927"/>
            <a:ext cx="11376107" cy="1011586"/>
          </a:xfrm>
        </p:spPr>
        <p:txBody>
          <a:bodyPr>
            <a:normAutofit fontScale="90000"/>
          </a:bodyPr>
          <a:lstStyle/>
          <a:p>
            <a:r>
              <a:rPr lang="en-US" dirty="0"/>
              <a:t>This is the result of the corridor width estimation procedure.  Note, the corridors around the edge of the map are measured relative to the map bounding box and thus are not </a:t>
            </a:r>
            <a:r>
              <a:rPr lang="en-US" dirty="0" err="1"/>
              <a:t>infinte</a:t>
            </a:r>
            <a:r>
              <a:rPr lang="en-US" dirty="0"/>
              <a:t>.</a:t>
            </a:r>
          </a:p>
        </p:txBody>
      </p:sp>
      <p:sp>
        <p:nvSpPr>
          <p:cNvPr id="3" name="Slide Number Placeholder 2">
            <a:extLst>
              <a:ext uri="{FF2B5EF4-FFF2-40B4-BE49-F238E27FC236}">
                <a16:creationId xmlns:a16="http://schemas.microsoft.com/office/drawing/2014/main" id="{228D26BF-CCDD-1F27-80D3-5C125819FD6F}"/>
              </a:ext>
            </a:extLst>
          </p:cNvPr>
          <p:cNvSpPr>
            <a:spLocks noGrp="1"/>
          </p:cNvSpPr>
          <p:nvPr>
            <p:ph type="sldNum" sz="quarter" idx="12"/>
          </p:nvPr>
        </p:nvSpPr>
        <p:spPr/>
        <p:txBody>
          <a:bodyPr/>
          <a:lstStyle/>
          <a:p>
            <a:fld id="{CB3FC469-CA8B-4EE5-AE73-966FC6A86920}" type="slidenum">
              <a:rPr lang="en-US" smtClean="0"/>
              <a:t>43</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6984" y="1320482"/>
            <a:ext cx="6468956" cy="4851717"/>
          </a:xfrm>
        </p:spPr>
      </p:pic>
    </p:spTree>
    <p:extLst>
      <p:ext uri="{BB962C8B-B14F-4D97-AF65-F5344CB8AC3E}">
        <p14:creationId xmlns:p14="http://schemas.microsoft.com/office/powerpoint/2010/main" val="3972126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same logic can be applied to the </a:t>
            </a:r>
            <a:r>
              <a:rPr lang="en-US" dirty="0" err="1"/>
              <a:t>Halton</a:t>
            </a:r>
            <a:r>
              <a:rPr lang="en-US" dirty="0"/>
              <a:t> Set maps.</a:t>
            </a:r>
          </a:p>
        </p:txBody>
      </p:sp>
      <p:sp>
        <p:nvSpPr>
          <p:cNvPr id="3" name="Slide Number Placeholder 2"/>
          <p:cNvSpPr>
            <a:spLocks noGrp="1"/>
          </p:cNvSpPr>
          <p:nvPr>
            <p:ph type="sldNum" sz="quarter" idx="12"/>
          </p:nvPr>
        </p:nvSpPr>
        <p:spPr/>
        <p:txBody>
          <a:bodyPr/>
          <a:lstStyle/>
          <a:p>
            <a:fld id="{CB3FC469-CA8B-4EE5-AE73-966FC6A86920}" type="slidenum">
              <a:rPr lang="en-US" smtClean="0"/>
              <a:t>44</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6614" y="1189854"/>
            <a:ext cx="6595729" cy="4946797"/>
          </a:xfrm>
        </p:spPr>
      </p:pic>
    </p:spTree>
    <p:extLst>
      <p:ext uri="{BB962C8B-B14F-4D97-AF65-F5344CB8AC3E}">
        <p14:creationId xmlns:p14="http://schemas.microsoft.com/office/powerpoint/2010/main" val="1200157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Since length is also a property of the medial axis through each corridor, we can combine length and corridor width for each graph edge into a cost.</a:t>
            </a:r>
          </a:p>
        </p:txBody>
      </p:sp>
      <p:sp>
        <p:nvSpPr>
          <p:cNvPr id="3" name="Slide Number Placeholder 2"/>
          <p:cNvSpPr>
            <a:spLocks noGrp="1"/>
          </p:cNvSpPr>
          <p:nvPr>
            <p:ph type="sldNum" sz="quarter" idx="12"/>
          </p:nvPr>
        </p:nvSpPr>
        <p:spPr/>
        <p:txBody>
          <a:bodyPr/>
          <a:lstStyle/>
          <a:p>
            <a:fld id="{CB3FC469-CA8B-4EE5-AE73-966FC6A86920}" type="slidenum">
              <a:rPr lang="en-US" smtClean="0"/>
              <a:t>45</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86386" y="1385457"/>
            <a:ext cx="5333333" cy="40000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332" y="1385457"/>
            <a:ext cx="5333333" cy="4000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94F728C-DE99-0B4E-97FB-820F7C5B5112}"/>
                  </a:ext>
                </a:extLst>
              </p:cNvPr>
              <p:cNvSpPr txBox="1"/>
              <p:nvPr/>
            </p:nvSpPr>
            <p:spPr>
              <a:xfrm>
                <a:off x="4718595" y="5905110"/>
                <a:ext cx="2752548" cy="3033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baseline="-25000" smtClean="0">
                          <a:latin typeface="Cambria Math" panose="02040503050406030204" pitchFamily="18" charset="0"/>
                        </a:rPr>
                        <m:t>𝑖𝑗</m:t>
                      </m:r>
                      <m:r>
                        <a:rPr lang="en-US" b="0" i="1" smtClean="0">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𝐿𝑝</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𝑤</m:t>
                          </m:r>
                        </m:e>
                      </m:d>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𝑝</m:t>
                          </m:r>
                        </m:sub>
                        <m:sup>
                          <m:r>
                            <a:rPr lang="en-US" i="1">
                              <a:latin typeface="Cambria Math" panose="02040503050406030204" pitchFamily="18" charset="0"/>
                            </a:rPr>
                            <m:t>−1</m:t>
                          </m:r>
                        </m:sup>
                      </m:sSubSup>
                      <m:r>
                        <a:rPr lang="en-US" i="1">
                          <a:latin typeface="Cambria Math" panose="02040503050406030204" pitchFamily="18" charset="0"/>
                        </a:rPr>
                        <m:t>⁡</m:t>
                      </m:r>
                    </m:oMath>
                  </m:oMathPara>
                </a14:m>
                <a:endParaRPr lang="en-US" baseline="-25000" dirty="0"/>
              </a:p>
            </p:txBody>
          </p:sp>
        </mc:Choice>
        <mc:Fallback xmlns="">
          <p:sp>
            <p:nvSpPr>
              <p:cNvPr id="7" name="TextBox 6">
                <a:extLst>
                  <a:ext uri="{FF2B5EF4-FFF2-40B4-BE49-F238E27FC236}">
                    <a16:creationId xmlns:a16="http://schemas.microsoft.com/office/drawing/2014/main" id="{D94F728C-DE99-0B4E-97FB-820F7C5B5112}"/>
                  </a:ext>
                </a:extLst>
              </p:cNvPr>
              <p:cNvSpPr txBox="1">
                <a:spLocks noRot="1" noChangeAspect="1" noMove="1" noResize="1" noEditPoints="1" noAdjustHandles="1" noChangeArrowheads="1" noChangeShapeType="1" noTextEdit="1"/>
              </p:cNvSpPr>
              <p:nvPr/>
            </p:nvSpPr>
            <p:spPr>
              <a:xfrm>
                <a:off x="4718595" y="5905110"/>
                <a:ext cx="2752548" cy="303353"/>
              </a:xfrm>
              <a:prstGeom prst="rect">
                <a:avLst/>
              </a:prstGeom>
              <a:blipFill>
                <a:blip r:embed="rId4"/>
                <a:stretch>
                  <a:fillRect l="-1549" t="-2041"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16137" y="5385457"/>
                <a:ext cx="3847737" cy="1323439"/>
              </a:xfrm>
              <a:prstGeom prst="rect">
                <a:avLst/>
              </a:prstGeom>
              <a:noFill/>
            </p:spPr>
            <p:txBody>
              <a:bodyPr wrap="square" rtlCol="0">
                <a:spAutoFit/>
              </a:bodyPr>
              <a:lstStyle/>
              <a:p>
                <a:r>
                  <a:rPr lang="en-US" sz="1600" dirty="0"/>
                  <a:t>The cost, </a:t>
                </a:r>
                <a:r>
                  <a:rPr lang="en-US" sz="1600" i="1" dirty="0">
                    <a:latin typeface="Cambria Math" panose="02040503050406030204" pitchFamily="18" charset="0"/>
                    <a:ea typeface="Cambria Math" panose="02040503050406030204" pitchFamily="18" charset="0"/>
                  </a:rPr>
                  <a:t>C</a:t>
                </a:r>
                <a:r>
                  <a:rPr lang="en-US" sz="1600" dirty="0"/>
                  <a:t>, from node </a:t>
                </a:r>
                <a:r>
                  <a:rPr lang="en-US" sz="1600" i="1" dirty="0">
                    <a:latin typeface="Cambria Math" panose="02040503050406030204" pitchFamily="18" charset="0"/>
                    <a:ea typeface="Cambria Math" panose="02040503050406030204" pitchFamily="18" charset="0"/>
                  </a:rPr>
                  <a:t>i</a:t>
                </a:r>
                <a:r>
                  <a:rPr lang="en-US" sz="1600" dirty="0"/>
                  <a:t> to node </a:t>
                </a:r>
                <a:r>
                  <a:rPr lang="en-US" sz="1600" i="1" dirty="0">
                    <a:latin typeface="Cambria Math" panose="02040503050406030204" pitchFamily="18" charset="0"/>
                    <a:ea typeface="Cambria Math" panose="02040503050406030204" pitchFamily="18" charset="0"/>
                  </a:rPr>
                  <a:t>j</a:t>
                </a:r>
                <a:r>
                  <a:rPr lang="en-US" sz="1600" dirty="0"/>
                  <a:t>, is the minimum over all path segments from </a:t>
                </a:r>
                <a:r>
                  <a:rPr lang="en-US" sz="1600" i="1" dirty="0">
                    <a:latin typeface="Cambria Math" panose="02040503050406030204" pitchFamily="18" charset="0"/>
                    <a:ea typeface="Cambria Math" panose="02040503050406030204" pitchFamily="18" charset="0"/>
                  </a:rPr>
                  <a:t>i</a:t>
                </a:r>
                <a:r>
                  <a:rPr lang="en-US" sz="1600" dirty="0"/>
                  <a:t> to </a:t>
                </a:r>
                <a:r>
                  <a:rPr lang="en-US" sz="1600" i="1" dirty="0">
                    <a:latin typeface="Cambria Math" panose="02040503050406030204" pitchFamily="18" charset="0"/>
                    <a:ea typeface="Cambria Math" panose="02040503050406030204" pitchFamily="18" charset="0"/>
                  </a:rPr>
                  <a:t>j</a:t>
                </a:r>
                <a:r>
                  <a:rPr lang="en-US" sz="1600" dirty="0"/>
                  <a:t>, </a:t>
                </a:r>
                <a14:m>
                  <m:oMath xmlns:m="http://schemas.openxmlformats.org/officeDocument/2006/math">
                    <m:r>
                      <a:rPr lang="en-US" sz="1600" i="1">
                        <a:latin typeface="Cambria Math" panose="02040503050406030204" pitchFamily="18" charset="0"/>
                        <a:ea typeface="Cambria Math" panose="02040503050406030204" pitchFamily="18" charset="0"/>
                      </a:rPr>
                      <m:t>℘</m:t>
                    </m:r>
                  </m:oMath>
                </a14:m>
                <a:r>
                  <a:rPr lang="en-US" sz="1600" dirty="0"/>
                  <a:t>, where each segment </a:t>
                </a:r>
                <a:r>
                  <a:rPr lang="en-US" sz="1600" i="1" dirty="0">
                    <a:latin typeface="Cambria Math" panose="02040503050406030204" pitchFamily="18" charset="0"/>
                    <a:ea typeface="Cambria Math" panose="02040503050406030204" pitchFamily="18" charset="0"/>
                  </a:rPr>
                  <a:t>p</a:t>
                </a:r>
                <a:r>
                  <a:rPr lang="en-US" sz="1600" dirty="0"/>
                  <a:t> has length </a:t>
                </a:r>
                <a:r>
                  <a:rPr lang="en-US" sz="1600" i="1" dirty="0" err="1">
                    <a:latin typeface="Cambria Math" panose="02040503050406030204" pitchFamily="18" charset="0"/>
                    <a:ea typeface="Cambria Math" panose="02040503050406030204" pitchFamily="18" charset="0"/>
                  </a:rPr>
                  <a:t>L</a:t>
                </a:r>
                <a:r>
                  <a:rPr lang="en-US" sz="1600" i="1" baseline="-25000" dirty="0" err="1">
                    <a:latin typeface="Cambria Math" panose="02040503050406030204" pitchFamily="18" charset="0"/>
                    <a:ea typeface="Cambria Math" panose="02040503050406030204" pitchFamily="18" charset="0"/>
                  </a:rPr>
                  <a:t>p</a:t>
                </a:r>
                <a:r>
                  <a:rPr lang="en-US" sz="1600" dirty="0"/>
                  <a:t> and corridor width </a:t>
                </a:r>
                <a:r>
                  <a:rPr lang="en-US" sz="1600" i="1" dirty="0" err="1">
                    <a:latin typeface="Cambria Math" panose="02040503050406030204" pitchFamily="18" charset="0"/>
                    <a:ea typeface="Cambria Math" panose="02040503050406030204" pitchFamily="18" charset="0"/>
                  </a:rPr>
                  <a:t>W</a:t>
                </a:r>
                <a:r>
                  <a:rPr lang="en-US" sz="1600" i="1" baseline="-25000" dirty="0" err="1">
                    <a:latin typeface="Cambria Math" panose="02040503050406030204" pitchFamily="18" charset="0"/>
                    <a:ea typeface="Cambria Math" panose="02040503050406030204" pitchFamily="18" charset="0"/>
                  </a:rPr>
                  <a:t>p</a:t>
                </a:r>
                <a:r>
                  <a:rPr lang="en-US" sz="1600" dirty="0"/>
                  <a:t>.  Relative weighting, </a:t>
                </a:r>
                <a:r>
                  <a:rPr lang="en-US" sz="1600" i="1" dirty="0">
                    <a:latin typeface="Cambria Math" panose="02040503050406030204" pitchFamily="18" charset="0"/>
                    <a:ea typeface="Cambria Math" panose="02040503050406030204" pitchFamily="18" charset="0"/>
                    <a:cs typeface="Calibri" panose="020F0502020204030204" pitchFamily="34" charset="0"/>
                  </a:rPr>
                  <a:t>w</a:t>
                </a:r>
                <a:r>
                  <a:rPr lang="en-US" sz="1600" dirty="0"/>
                  <a:t>, is applied.</a:t>
                </a:r>
              </a:p>
            </p:txBody>
          </p:sp>
        </mc:Choice>
        <mc:Fallback xmlns="">
          <p:sp>
            <p:nvSpPr>
              <p:cNvPr id="9" name="TextBox 8"/>
              <p:cNvSpPr txBox="1">
                <a:spLocks noRot="1" noChangeAspect="1" noMove="1" noResize="1" noEditPoints="1" noAdjustHandles="1" noChangeArrowheads="1" noChangeShapeType="1" noTextEdit="1"/>
              </p:cNvSpPr>
              <p:nvPr/>
            </p:nvSpPr>
            <p:spPr>
              <a:xfrm>
                <a:off x="516137" y="5385457"/>
                <a:ext cx="3847737" cy="1323439"/>
              </a:xfrm>
              <a:prstGeom prst="rect">
                <a:avLst/>
              </a:prstGeom>
              <a:blipFill>
                <a:blip r:embed="rId5"/>
                <a:stretch>
                  <a:fillRect l="-951" t="-1835" r="-634" b="-4587"/>
                </a:stretch>
              </a:blipFill>
            </p:spPr>
            <p:txBody>
              <a:bodyPr/>
              <a:lstStyle/>
              <a:p>
                <a:r>
                  <a:rPr lang="en-US">
                    <a:noFill/>
                  </a:rPr>
                  <a:t> </a:t>
                </a:r>
              </a:p>
            </p:txBody>
          </p:sp>
        </mc:Fallback>
      </mc:AlternateContent>
    </p:spTree>
    <p:extLst>
      <p:ext uri="{BB962C8B-B14F-4D97-AF65-F5344CB8AC3E}">
        <p14:creationId xmlns:p14="http://schemas.microsoft.com/office/powerpoint/2010/main" val="2626828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Unlike with visibility graph methods, multiple paths may exist between two nodes in the medial axis/</a:t>
            </a:r>
            <a:r>
              <a:rPr lang="en-US" dirty="0" err="1"/>
              <a:t>Voronoi</a:t>
            </a:r>
            <a:r>
              <a:rPr lang="en-US" dirty="0"/>
              <a:t> method.  Thus we consider the minimum.</a:t>
            </a:r>
          </a:p>
        </p:txBody>
      </p:sp>
      <p:sp>
        <p:nvSpPr>
          <p:cNvPr id="3" name="Slide Number Placeholder 2"/>
          <p:cNvSpPr>
            <a:spLocks noGrp="1"/>
          </p:cNvSpPr>
          <p:nvPr>
            <p:ph type="sldNum" sz="quarter" idx="12"/>
          </p:nvPr>
        </p:nvSpPr>
        <p:spPr/>
        <p:txBody>
          <a:bodyPr/>
          <a:lstStyle/>
          <a:p>
            <a:fld id="{CB3FC469-CA8B-4EE5-AE73-966FC6A86920}" type="slidenum">
              <a:rPr lang="en-US" smtClean="0"/>
              <a:t>46</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86386" y="1385457"/>
            <a:ext cx="5333333" cy="40000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332" y="1385457"/>
            <a:ext cx="5333333" cy="4000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94F728C-DE99-0B4E-97FB-820F7C5B5112}"/>
                  </a:ext>
                </a:extLst>
              </p:cNvPr>
              <p:cNvSpPr txBox="1"/>
              <p:nvPr/>
            </p:nvSpPr>
            <p:spPr>
              <a:xfrm>
                <a:off x="4718595" y="5905110"/>
                <a:ext cx="3400866" cy="402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baseline="-25000" smtClean="0">
                          <a:latin typeface="Cambria Math" panose="02040503050406030204" pitchFamily="18" charset="0"/>
                        </a:rPr>
                        <m:t>𝑖𝑗</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𝑝</m:t>
                              </m:r>
                              <m:r>
                                <a:rPr lang="en-US" b="0" i="1" smtClean="0">
                                  <a:latin typeface="Cambria Math" panose="02040503050406030204" pitchFamily="18" charset="0"/>
                                </a:rPr>
                                <m:t>∈℘</m:t>
                              </m:r>
                            </m:lim>
                          </m:limLow>
                        </m:fName>
                        <m:e>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𝐿𝑝</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𝑤</m:t>
                              </m:r>
                            </m:e>
                          </m:d>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b="0" i="1" smtClean="0">
                                  <a:latin typeface="Cambria Math" panose="02040503050406030204" pitchFamily="18" charset="0"/>
                                </a:rPr>
                                <m:t>𝑝</m:t>
                              </m:r>
                            </m:sub>
                            <m:sup>
                              <m:r>
                                <a:rPr lang="en-US" i="1">
                                  <a:latin typeface="Cambria Math" panose="02040503050406030204" pitchFamily="18" charset="0"/>
                                </a:rPr>
                                <m:t>−1</m:t>
                              </m:r>
                            </m:sup>
                          </m:sSubSup>
                          <m:r>
                            <a:rPr lang="en-US" i="1">
                              <a:latin typeface="Cambria Math" panose="02040503050406030204" pitchFamily="18" charset="0"/>
                            </a:rPr>
                            <m:t>}</m:t>
                          </m:r>
                          <m:r>
                            <m:rPr>
                              <m:nor/>
                            </m:rPr>
                            <a:rPr lang="en-US" baseline="-25000" dirty="0"/>
                            <m:t> </m:t>
                          </m:r>
                        </m:e>
                      </m:func>
                      <m:r>
                        <a:rPr lang="en-US" i="1">
                          <a:latin typeface="Cambria Math" panose="02040503050406030204" pitchFamily="18" charset="0"/>
                        </a:rPr>
                        <m:t>⁡</m:t>
                      </m:r>
                    </m:oMath>
                  </m:oMathPara>
                </a14:m>
                <a:endParaRPr lang="en-US" baseline="-25000" dirty="0"/>
              </a:p>
            </p:txBody>
          </p:sp>
        </mc:Choice>
        <mc:Fallback xmlns="">
          <p:sp>
            <p:nvSpPr>
              <p:cNvPr id="7" name="TextBox 6">
                <a:extLst>
                  <a:ext uri="{FF2B5EF4-FFF2-40B4-BE49-F238E27FC236}">
                    <a16:creationId xmlns:a16="http://schemas.microsoft.com/office/drawing/2014/main" id="{D94F728C-DE99-0B4E-97FB-820F7C5B5112}"/>
                  </a:ext>
                </a:extLst>
              </p:cNvPr>
              <p:cNvSpPr txBox="1">
                <a:spLocks noRot="1" noChangeAspect="1" noMove="1" noResize="1" noEditPoints="1" noAdjustHandles="1" noChangeArrowheads="1" noChangeShapeType="1" noTextEdit="1"/>
              </p:cNvSpPr>
              <p:nvPr/>
            </p:nvSpPr>
            <p:spPr>
              <a:xfrm>
                <a:off x="4718595" y="5905110"/>
                <a:ext cx="3400866" cy="402098"/>
              </a:xfrm>
              <a:prstGeom prst="rect">
                <a:avLst/>
              </a:prstGeom>
              <a:blipFill>
                <a:blip r:embed="rId4"/>
                <a:stretch>
                  <a:fillRect l="-538" t="-1515"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16137" y="5385457"/>
                <a:ext cx="3847737" cy="1323439"/>
              </a:xfrm>
              <a:prstGeom prst="rect">
                <a:avLst/>
              </a:prstGeom>
              <a:noFill/>
            </p:spPr>
            <p:txBody>
              <a:bodyPr wrap="square" rtlCol="0">
                <a:spAutoFit/>
              </a:bodyPr>
              <a:lstStyle/>
              <a:p>
                <a:r>
                  <a:rPr lang="en-US" sz="1600" dirty="0"/>
                  <a:t>The cost, </a:t>
                </a:r>
                <a:r>
                  <a:rPr lang="en-US" sz="1600" i="1" dirty="0">
                    <a:latin typeface="Cambria Math" panose="02040503050406030204" pitchFamily="18" charset="0"/>
                    <a:ea typeface="Cambria Math" panose="02040503050406030204" pitchFamily="18" charset="0"/>
                  </a:rPr>
                  <a:t>C</a:t>
                </a:r>
                <a:r>
                  <a:rPr lang="en-US" sz="1600" dirty="0"/>
                  <a:t>, from node </a:t>
                </a:r>
                <a:r>
                  <a:rPr lang="en-US" sz="1600" i="1" dirty="0">
                    <a:latin typeface="Cambria Math" panose="02040503050406030204" pitchFamily="18" charset="0"/>
                    <a:ea typeface="Cambria Math" panose="02040503050406030204" pitchFamily="18" charset="0"/>
                  </a:rPr>
                  <a:t>i</a:t>
                </a:r>
                <a:r>
                  <a:rPr lang="en-US" sz="1600" dirty="0"/>
                  <a:t> to node </a:t>
                </a:r>
                <a:r>
                  <a:rPr lang="en-US" sz="1600" i="1" dirty="0">
                    <a:latin typeface="Cambria Math" panose="02040503050406030204" pitchFamily="18" charset="0"/>
                    <a:ea typeface="Cambria Math" panose="02040503050406030204" pitchFamily="18" charset="0"/>
                  </a:rPr>
                  <a:t>j</a:t>
                </a:r>
                <a:r>
                  <a:rPr lang="en-US" sz="1600" dirty="0"/>
                  <a:t>, is the minimum over all path segments from </a:t>
                </a:r>
                <a:r>
                  <a:rPr lang="en-US" sz="1600" i="1" dirty="0">
                    <a:latin typeface="Cambria Math" panose="02040503050406030204" pitchFamily="18" charset="0"/>
                    <a:ea typeface="Cambria Math" panose="02040503050406030204" pitchFamily="18" charset="0"/>
                  </a:rPr>
                  <a:t>i</a:t>
                </a:r>
                <a:r>
                  <a:rPr lang="en-US" sz="1600" dirty="0"/>
                  <a:t> to </a:t>
                </a:r>
                <a:r>
                  <a:rPr lang="en-US" sz="1600" i="1" dirty="0">
                    <a:latin typeface="Cambria Math" panose="02040503050406030204" pitchFamily="18" charset="0"/>
                    <a:ea typeface="Cambria Math" panose="02040503050406030204" pitchFamily="18" charset="0"/>
                  </a:rPr>
                  <a:t>j</a:t>
                </a:r>
                <a:r>
                  <a:rPr lang="en-US" sz="1600" dirty="0"/>
                  <a:t>, </a:t>
                </a:r>
                <a14:m>
                  <m:oMath xmlns:m="http://schemas.openxmlformats.org/officeDocument/2006/math">
                    <m:r>
                      <a:rPr lang="en-US" sz="1600" i="1">
                        <a:latin typeface="Cambria Math" panose="02040503050406030204" pitchFamily="18" charset="0"/>
                        <a:ea typeface="Cambria Math" panose="02040503050406030204" pitchFamily="18" charset="0"/>
                      </a:rPr>
                      <m:t>℘</m:t>
                    </m:r>
                  </m:oMath>
                </a14:m>
                <a:r>
                  <a:rPr lang="en-US" sz="1600" dirty="0"/>
                  <a:t>, where each segment </a:t>
                </a:r>
                <a:r>
                  <a:rPr lang="en-US" sz="1600" i="1" dirty="0">
                    <a:latin typeface="Cambria Math" panose="02040503050406030204" pitchFamily="18" charset="0"/>
                    <a:ea typeface="Cambria Math" panose="02040503050406030204" pitchFamily="18" charset="0"/>
                  </a:rPr>
                  <a:t>p</a:t>
                </a:r>
                <a:r>
                  <a:rPr lang="en-US" sz="1600" dirty="0"/>
                  <a:t> has length </a:t>
                </a:r>
                <a:r>
                  <a:rPr lang="en-US" sz="1600" i="1" dirty="0" err="1">
                    <a:latin typeface="Cambria Math" panose="02040503050406030204" pitchFamily="18" charset="0"/>
                    <a:ea typeface="Cambria Math" panose="02040503050406030204" pitchFamily="18" charset="0"/>
                  </a:rPr>
                  <a:t>L</a:t>
                </a:r>
                <a:r>
                  <a:rPr lang="en-US" sz="1600" i="1" baseline="-25000" dirty="0" err="1">
                    <a:latin typeface="Cambria Math" panose="02040503050406030204" pitchFamily="18" charset="0"/>
                    <a:ea typeface="Cambria Math" panose="02040503050406030204" pitchFamily="18" charset="0"/>
                  </a:rPr>
                  <a:t>p</a:t>
                </a:r>
                <a:r>
                  <a:rPr lang="en-US" sz="1600" dirty="0"/>
                  <a:t> and corridor width </a:t>
                </a:r>
                <a:r>
                  <a:rPr lang="en-US" sz="1600" i="1" dirty="0" err="1">
                    <a:latin typeface="Cambria Math" panose="02040503050406030204" pitchFamily="18" charset="0"/>
                    <a:ea typeface="Cambria Math" panose="02040503050406030204" pitchFamily="18" charset="0"/>
                  </a:rPr>
                  <a:t>W</a:t>
                </a:r>
                <a:r>
                  <a:rPr lang="en-US" sz="1600" i="1" baseline="-25000" dirty="0" err="1">
                    <a:latin typeface="Cambria Math" panose="02040503050406030204" pitchFamily="18" charset="0"/>
                    <a:ea typeface="Cambria Math" panose="02040503050406030204" pitchFamily="18" charset="0"/>
                  </a:rPr>
                  <a:t>p</a:t>
                </a:r>
                <a:r>
                  <a:rPr lang="en-US" sz="1600" dirty="0"/>
                  <a:t>.  Relative weighting, </a:t>
                </a:r>
                <a:r>
                  <a:rPr lang="en-US" sz="1600" i="1" dirty="0">
                    <a:latin typeface="Cambria Math" panose="02040503050406030204" pitchFamily="18" charset="0"/>
                    <a:ea typeface="Cambria Math" panose="02040503050406030204" pitchFamily="18" charset="0"/>
                    <a:cs typeface="Calibri" panose="020F0502020204030204" pitchFamily="34" charset="0"/>
                  </a:rPr>
                  <a:t>w</a:t>
                </a:r>
                <a:r>
                  <a:rPr lang="en-US" sz="1600" dirty="0"/>
                  <a:t>, is applied.</a:t>
                </a:r>
              </a:p>
            </p:txBody>
          </p:sp>
        </mc:Choice>
        <mc:Fallback xmlns="">
          <p:sp>
            <p:nvSpPr>
              <p:cNvPr id="9" name="TextBox 8"/>
              <p:cNvSpPr txBox="1">
                <a:spLocks noRot="1" noChangeAspect="1" noMove="1" noResize="1" noEditPoints="1" noAdjustHandles="1" noChangeArrowheads="1" noChangeShapeType="1" noTextEdit="1"/>
              </p:cNvSpPr>
              <p:nvPr/>
            </p:nvSpPr>
            <p:spPr>
              <a:xfrm>
                <a:off x="516137" y="5385457"/>
                <a:ext cx="3847737" cy="1323439"/>
              </a:xfrm>
              <a:prstGeom prst="rect">
                <a:avLst/>
              </a:prstGeom>
              <a:blipFill>
                <a:blip r:embed="rId5"/>
                <a:stretch>
                  <a:fillRect l="-951" t="-1835" r="-634" b="-4587"/>
                </a:stretch>
              </a:blipFill>
            </p:spPr>
            <p:txBody>
              <a:bodyPr/>
              <a:lstStyle/>
              <a:p>
                <a:r>
                  <a:rPr lang="en-US">
                    <a:noFill/>
                  </a:rPr>
                  <a:t> </a:t>
                </a:r>
              </a:p>
            </p:txBody>
          </p:sp>
        </mc:Fallback>
      </mc:AlternateContent>
      <p:sp>
        <p:nvSpPr>
          <p:cNvPr id="8" name="Oval 7"/>
          <p:cNvSpPr/>
          <p:nvPr/>
        </p:nvSpPr>
        <p:spPr>
          <a:xfrm>
            <a:off x="1743319" y="2683904"/>
            <a:ext cx="696686" cy="713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a:off x="2635289" y="2249035"/>
            <a:ext cx="2455405" cy="131832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Two paths between nodes</a:t>
            </a:r>
          </a:p>
        </p:txBody>
      </p:sp>
      <p:sp>
        <p:nvSpPr>
          <p:cNvPr id="11" name="Rectangle 10"/>
          <p:cNvSpPr/>
          <p:nvPr/>
        </p:nvSpPr>
        <p:spPr>
          <a:xfrm>
            <a:off x="5279572" y="5681616"/>
            <a:ext cx="424542" cy="849086"/>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7566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982236"/>
          </a:xfrm>
        </p:spPr>
        <p:txBody>
          <a:bodyPr>
            <a:normAutofit fontScale="90000"/>
          </a:bodyPr>
          <a:lstStyle/>
          <a:p>
            <a:r>
              <a:rPr lang="en-US" dirty="0"/>
              <a:t>By the Bellman principle of optimality from dynamic programming, we can consider the minimum possible path, only, when multiple paths exist, as the globally optimal path, if it goes from i to j, will contain the locally optimal path from i to </a:t>
            </a:r>
            <a:r>
              <a:rPr lang="en-US" dirty="0" err="1"/>
              <a:t>j.</a:t>
            </a:r>
            <a:endParaRPr lang="en-US" dirty="0"/>
          </a:p>
        </p:txBody>
      </p:sp>
      <p:sp>
        <p:nvSpPr>
          <p:cNvPr id="3" name="Slide Number Placeholder 2"/>
          <p:cNvSpPr>
            <a:spLocks noGrp="1"/>
          </p:cNvSpPr>
          <p:nvPr>
            <p:ph type="sldNum" sz="quarter" idx="12"/>
          </p:nvPr>
        </p:nvSpPr>
        <p:spPr/>
        <p:txBody>
          <a:bodyPr/>
          <a:lstStyle/>
          <a:p>
            <a:fld id="{CB3FC469-CA8B-4EE5-AE73-966FC6A86920}" type="slidenum">
              <a:rPr lang="en-US" smtClean="0"/>
              <a:t>47</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94F728C-DE99-0B4E-97FB-820F7C5B5112}"/>
                  </a:ext>
                </a:extLst>
              </p:cNvPr>
              <p:cNvSpPr txBox="1"/>
              <p:nvPr/>
            </p:nvSpPr>
            <p:spPr>
              <a:xfrm>
                <a:off x="4718595" y="5905110"/>
                <a:ext cx="3400866" cy="402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baseline="-25000" smtClean="0">
                          <a:latin typeface="Cambria Math" panose="02040503050406030204" pitchFamily="18" charset="0"/>
                        </a:rPr>
                        <m:t>𝑖𝑗</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𝑝</m:t>
                              </m:r>
                              <m:r>
                                <a:rPr lang="en-US" b="0" i="1" smtClean="0">
                                  <a:latin typeface="Cambria Math" panose="02040503050406030204" pitchFamily="18" charset="0"/>
                                </a:rPr>
                                <m:t>∈℘</m:t>
                              </m:r>
                            </m:lim>
                          </m:limLow>
                        </m:fName>
                        <m:e>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𝐿𝑝</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𝑤</m:t>
                              </m:r>
                            </m:e>
                          </m:d>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b="0" i="1" smtClean="0">
                                  <a:latin typeface="Cambria Math" panose="02040503050406030204" pitchFamily="18" charset="0"/>
                                </a:rPr>
                                <m:t>𝑝</m:t>
                              </m:r>
                            </m:sub>
                            <m:sup>
                              <m:r>
                                <a:rPr lang="en-US" i="1">
                                  <a:latin typeface="Cambria Math" panose="02040503050406030204" pitchFamily="18" charset="0"/>
                                </a:rPr>
                                <m:t>−1</m:t>
                              </m:r>
                            </m:sup>
                          </m:sSubSup>
                          <m:r>
                            <a:rPr lang="en-US" i="1">
                              <a:latin typeface="Cambria Math" panose="02040503050406030204" pitchFamily="18" charset="0"/>
                            </a:rPr>
                            <m:t>}</m:t>
                          </m:r>
                          <m:r>
                            <m:rPr>
                              <m:nor/>
                            </m:rPr>
                            <a:rPr lang="en-US" baseline="-25000" dirty="0"/>
                            <m:t> </m:t>
                          </m:r>
                        </m:e>
                      </m:func>
                      <m:r>
                        <a:rPr lang="en-US" i="1">
                          <a:latin typeface="Cambria Math" panose="02040503050406030204" pitchFamily="18" charset="0"/>
                        </a:rPr>
                        <m:t>⁡</m:t>
                      </m:r>
                    </m:oMath>
                  </m:oMathPara>
                </a14:m>
                <a:endParaRPr lang="en-US" baseline="-25000" dirty="0"/>
              </a:p>
            </p:txBody>
          </p:sp>
        </mc:Choice>
        <mc:Fallback xmlns="">
          <p:sp>
            <p:nvSpPr>
              <p:cNvPr id="7" name="TextBox 6">
                <a:extLst>
                  <a:ext uri="{FF2B5EF4-FFF2-40B4-BE49-F238E27FC236}">
                    <a16:creationId xmlns:a16="http://schemas.microsoft.com/office/drawing/2014/main" id="{D94F728C-DE99-0B4E-97FB-820F7C5B5112}"/>
                  </a:ext>
                </a:extLst>
              </p:cNvPr>
              <p:cNvSpPr txBox="1">
                <a:spLocks noRot="1" noChangeAspect="1" noMove="1" noResize="1" noEditPoints="1" noAdjustHandles="1" noChangeArrowheads="1" noChangeShapeType="1" noTextEdit="1"/>
              </p:cNvSpPr>
              <p:nvPr/>
            </p:nvSpPr>
            <p:spPr>
              <a:xfrm>
                <a:off x="4718595" y="5905110"/>
                <a:ext cx="3400866" cy="402098"/>
              </a:xfrm>
              <a:prstGeom prst="rect">
                <a:avLst/>
              </a:prstGeom>
              <a:blipFill>
                <a:blip r:embed="rId2"/>
                <a:stretch>
                  <a:fillRect l="-538" t="-1515"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16137" y="5385457"/>
                <a:ext cx="3847737" cy="1323439"/>
              </a:xfrm>
              <a:prstGeom prst="rect">
                <a:avLst/>
              </a:prstGeom>
              <a:noFill/>
            </p:spPr>
            <p:txBody>
              <a:bodyPr wrap="square" rtlCol="0">
                <a:spAutoFit/>
              </a:bodyPr>
              <a:lstStyle/>
              <a:p>
                <a:r>
                  <a:rPr lang="en-US" sz="1600" dirty="0"/>
                  <a:t>The cost, </a:t>
                </a:r>
                <a:r>
                  <a:rPr lang="en-US" sz="1600" i="1" dirty="0">
                    <a:latin typeface="Cambria Math" panose="02040503050406030204" pitchFamily="18" charset="0"/>
                    <a:ea typeface="Cambria Math" panose="02040503050406030204" pitchFamily="18" charset="0"/>
                  </a:rPr>
                  <a:t>C</a:t>
                </a:r>
                <a:r>
                  <a:rPr lang="en-US" sz="1600" dirty="0"/>
                  <a:t>, from node </a:t>
                </a:r>
                <a:r>
                  <a:rPr lang="en-US" sz="1600" i="1" dirty="0">
                    <a:latin typeface="Cambria Math" panose="02040503050406030204" pitchFamily="18" charset="0"/>
                    <a:ea typeface="Cambria Math" panose="02040503050406030204" pitchFamily="18" charset="0"/>
                  </a:rPr>
                  <a:t>i</a:t>
                </a:r>
                <a:r>
                  <a:rPr lang="en-US" sz="1600" dirty="0"/>
                  <a:t> to node </a:t>
                </a:r>
                <a:r>
                  <a:rPr lang="en-US" sz="1600" i="1" dirty="0">
                    <a:latin typeface="Cambria Math" panose="02040503050406030204" pitchFamily="18" charset="0"/>
                    <a:ea typeface="Cambria Math" panose="02040503050406030204" pitchFamily="18" charset="0"/>
                  </a:rPr>
                  <a:t>j</a:t>
                </a:r>
                <a:r>
                  <a:rPr lang="en-US" sz="1600" dirty="0"/>
                  <a:t>, is the minimum over all path segments from </a:t>
                </a:r>
                <a:r>
                  <a:rPr lang="en-US" sz="1600" i="1" dirty="0">
                    <a:latin typeface="Cambria Math" panose="02040503050406030204" pitchFamily="18" charset="0"/>
                    <a:ea typeface="Cambria Math" panose="02040503050406030204" pitchFamily="18" charset="0"/>
                  </a:rPr>
                  <a:t>i</a:t>
                </a:r>
                <a:r>
                  <a:rPr lang="en-US" sz="1600" dirty="0"/>
                  <a:t> to </a:t>
                </a:r>
                <a:r>
                  <a:rPr lang="en-US" sz="1600" i="1" dirty="0">
                    <a:latin typeface="Cambria Math" panose="02040503050406030204" pitchFamily="18" charset="0"/>
                    <a:ea typeface="Cambria Math" panose="02040503050406030204" pitchFamily="18" charset="0"/>
                  </a:rPr>
                  <a:t>j</a:t>
                </a:r>
                <a:r>
                  <a:rPr lang="en-US" sz="1600" dirty="0"/>
                  <a:t>, </a:t>
                </a:r>
                <a14:m>
                  <m:oMath xmlns:m="http://schemas.openxmlformats.org/officeDocument/2006/math">
                    <m:r>
                      <a:rPr lang="en-US" sz="1600" i="1">
                        <a:latin typeface="Cambria Math" panose="02040503050406030204" pitchFamily="18" charset="0"/>
                        <a:ea typeface="Cambria Math" panose="02040503050406030204" pitchFamily="18" charset="0"/>
                      </a:rPr>
                      <m:t>℘</m:t>
                    </m:r>
                  </m:oMath>
                </a14:m>
                <a:r>
                  <a:rPr lang="en-US" sz="1600" dirty="0"/>
                  <a:t>, where each segment </a:t>
                </a:r>
                <a:r>
                  <a:rPr lang="en-US" sz="1600" i="1" dirty="0">
                    <a:latin typeface="Cambria Math" panose="02040503050406030204" pitchFamily="18" charset="0"/>
                    <a:ea typeface="Cambria Math" panose="02040503050406030204" pitchFamily="18" charset="0"/>
                  </a:rPr>
                  <a:t>p</a:t>
                </a:r>
                <a:r>
                  <a:rPr lang="en-US" sz="1600" dirty="0"/>
                  <a:t> has length </a:t>
                </a:r>
                <a:r>
                  <a:rPr lang="en-US" sz="1600" i="1" dirty="0" err="1">
                    <a:latin typeface="Cambria Math" panose="02040503050406030204" pitchFamily="18" charset="0"/>
                    <a:ea typeface="Cambria Math" panose="02040503050406030204" pitchFamily="18" charset="0"/>
                  </a:rPr>
                  <a:t>L</a:t>
                </a:r>
                <a:r>
                  <a:rPr lang="en-US" sz="1600" i="1" baseline="-25000" dirty="0" err="1">
                    <a:latin typeface="Cambria Math" panose="02040503050406030204" pitchFamily="18" charset="0"/>
                    <a:ea typeface="Cambria Math" panose="02040503050406030204" pitchFamily="18" charset="0"/>
                  </a:rPr>
                  <a:t>p</a:t>
                </a:r>
                <a:r>
                  <a:rPr lang="en-US" sz="1600" dirty="0"/>
                  <a:t> and corridor width </a:t>
                </a:r>
                <a:r>
                  <a:rPr lang="en-US" sz="1600" i="1" dirty="0" err="1">
                    <a:latin typeface="Cambria Math" panose="02040503050406030204" pitchFamily="18" charset="0"/>
                    <a:ea typeface="Cambria Math" panose="02040503050406030204" pitchFamily="18" charset="0"/>
                  </a:rPr>
                  <a:t>W</a:t>
                </a:r>
                <a:r>
                  <a:rPr lang="en-US" sz="1600" i="1" baseline="-25000" dirty="0" err="1">
                    <a:latin typeface="Cambria Math" panose="02040503050406030204" pitchFamily="18" charset="0"/>
                    <a:ea typeface="Cambria Math" panose="02040503050406030204" pitchFamily="18" charset="0"/>
                  </a:rPr>
                  <a:t>p</a:t>
                </a:r>
                <a:r>
                  <a:rPr lang="en-US" sz="1600" dirty="0"/>
                  <a:t>.  Relative weighting, </a:t>
                </a:r>
                <a:r>
                  <a:rPr lang="en-US" sz="1600" i="1" dirty="0">
                    <a:latin typeface="Cambria Math" panose="02040503050406030204" pitchFamily="18" charset="0"/>
                    <a:ea typeface="Cambria Math" panose="02040503050406030204" pitchFamily="18" charset="0"/>
                    <a:cs typeface="Calibri" panose="020F0502020204030204" pitchFamily="34" charset="0"/>
                  </a:rPr>
                  <a:t>w</a:t>
                </a:r>
                <a:r>
                  <a:rPr lang="en-US" sz="1600" dirty="0"/>
                  <a:t>, is applied.</a:t>
                </a:r>
              </a:p>
            </p:txBody>
          </p:sp>
        </mc:Choice>
        <mc:Fallback xmlns="">
          <p:sp>
            <p:nvSpPr>
              <p:cNvPr id="9" name="TextBox 8"/>
              <p:cNvSpPr txBox="1">
                <a:spLocks noRot="1" noChangeAspect="1" noMove="1" noResize="1" noEditPoints="1" noAdjustHandles="1" noChangeArrowheads="1" noChangeShapeType="1" noTextEdit="1"/>
              </p:cNvSpPr>
              <p:nvPr/>
            </p:nvSpPr>
            <p:spPr>
              <a:xfrm>
                <a:off x="516137" y="5385457"/>
                <a:ext cx="3847737" cy="1323439"/>
              </a:xfrm>
              <a:prstGeom prst="rect">
                <a:avLst/>
              </a:prstGeom>
              <a:blipFill>
                <a:blip r:embed="rId3"/>
                <a:stretch>
                  <a:fillRect l="-951" t="-1835" r="-634" b="-4587"/>
                </a:stretch>
              </a:blipFill>
            </p:spPr>
            <p:txBody>
              <a:bodyPr/>
              <a:lstStyle/>
              <a:p>
                <a:r>
                  <a:rPr lang="en-US">
                    <a:noFill/>
                  </a:rPr>
                  <a:t> </a:t>
                </a:r>
              </a:p>
            </p:txBody>
          </p:sp>
        </mc:Fallback>
      </mc:AlternateContent>
      <p:sp>
        <p:nvSpPr>
          <p:cNvPr id="8" name="Rectangle 7"/>
          <p:cNvSpPr/>
          <p:nvPr/>
        </p:nvSpPr>
        <p:spPr>
          <a:xfrm>
            <a:off x="5279572" y="5681616"/>
            <a:ext cx="424542" cy="849086"/>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744686" y="3320522"/>
            <a:ext cx="359228" cy="369332"/>
          </a:xfrm>
          <a:prstGeom prst="rect">
            <a:avLst/>
          </a:prstGeom>
          <a:noFill/>
        </p:spPr>
        <p:txBody>
          <a:bodyPr wrap="square" rtlCol="0">
            <a:spAutoFit/>
          </a:bodyPr>
          <a:lstStyle/>
          <a:p>
            <a:r>
              <a:rPr lang="en-US" dirty="0">
                <a:solidFill>
                  <a:srgbClr val="FF0000"/>
                </a:solidFill>
              </a:rPr>
              <a:t>A</a:t>
            </a:r>
          </a:p>
        </p:txBody>
      </p:sp>
      <p:sp>
        <p:nvSpPr>
          <p:cNvPr id="13" name="Freeform 12"/>
          <p:cNvSpPr/>
          <p:nvPr/>
        </p:nvSpPr>
        <p:spPr>
          <a:xfrm>
            <a:off x="4223657" y="2695435"/>
            <a:ext cx="4147457" cy="761400"/>
          </a:xfrm>
          <a:custGeom>
            <a:avLst/>
            <a:gdLst>
              <a:gd name="connsiteX0" fmla="*/ 0 w 4147457"/>
              <a:gd name="connsiteY0" fmla="*/ 494553 h 761400"/>
              <a:gd name="connsiteX1" fmla="*/ 1458686 w 4147457"/>
              <a:gd name="connsiteY1" fmla="*/ 4696 h 761400"/>
              <a:gd name="connsiteX2" fmla="*/ 2775857 w 4147457"/>
              <a:gd name="connsiteY2" fmla="*/ 755810 h 761400"/>
              <a:gd name="connsiteX3" fmla="*/ 3559629 w 4147457"/>
              <a:gd name="connsiteY3" fmla="*/ 342153 h 761400"/>
              <a:gd name="connsiteX4" fmla="*/ 4147457 w 4147457"/>
              <a:gd name="connsiteY4" fmla="*/ 244182 h 761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457" h="761400">
                <a:moveTo>
                  <a:pt x="0" y="494553"/>
                </a:moveTo>
                <a:cubicBezTo>
                  <a:pt x="498021" y="227853"/>
                  <a:pt x="996043" y="-38847"/>
                  <a:pt x="1458686" y="4696"/>
                </a:cubicBezTo>
                <a:cubicBezTo>
                  <a:pt x="1921329" y="48239"/>
                  <a:pt x="2425700" y="699567"/>
                  <a:pt x="2775857" y="755810"/>
                </a:cubicBezTo>
                <a:cubicBezTo>
                  <a:pt x="3126014" y="812053"/>
                  <a:pt x="3331029" y="427424"/>
                  <a:pt x="3559629" y="342153"/>
                </a:cubicBezTo>
                <a:cubicBezTo>
                  <a:pt x="3788229" y="256882"/>
                  <a:pt x="3967843" y="250532"/>
                  <a:pt x="4147457" y="244182"/>
                </a:cubicBezTo>
              </a:path>
            </a:pathLst>
          </a:cu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001000" y="3060436"/>
            <a:ext cx="359228" cy="369332"/>
          </a:xfrm>
          <a:prstGeom prst="rect">
            <a:avLst/>
          </a:prstGeom>
          <a:noFill/>
        </p:spPr>
        <p:txBody>
          <a:bodyPr wrap="square" rtlCol="0">
            <a:spAutoFit/>
          </a:bodyPr>
          <a:lstStyle/>
          <a:p>
            <a:r>
              <a:rPr lang="en-US" dirty="0">
                <a:solidFill>
                  <a:srgbClr val="0000FF"/>
                </a:solidFill>
              </a:rPr>
              <a:t>B</a:t>
            </a:r>
          </a:p>
        </p:txBody>
      </p:sp>
      <p:sp>
        <p:nvSpPr>
          <p:cNvPr id="15" name="Oval 14"/>
          <p:cNvSpPr/>
          <p:nvPr/>
        </p:nvSpPr>
        <p:spPr>
          <a:xfrm>
            <a:off x="8360228" y="2810064"/>
            <a:ext cx="250372" cy="25037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437415" y="2810064"/>
            <a:ext cx="359228" cy="369332"/>
          </a:xfrm>
          <a:prstGeom prst="rect">
            <a:avLst/>
          </a:prstGeom>
          <a:noFill/>
        </p:spPr>
        <p:txBody>
          <a:bodyPr wrap="square" rtlCol="0">
            <a:spAutoFit/>
          </a:bodyPr>
          <a:lstStyle/>
          <a:p>
            <a:r>
              <a:rPr lang="en-US" dirty="0">
                <a:solidFill>
                  <a:schemeClr val="accent2"/>
                </a:solidFill>
              </a:rPr>
              <a:t>i</a:t>
            </a:r>
          </a:p>
        </p:txBody>
      </p:sp>
      <p:sp>
        <p:nvSpPr>
          <p:cNvPr id="22" name="TextBox 21"/>
          <p:cNvSpPr txBox="1"/>
          <p:nvPr/>
        </p:nvSpPr>
        <p:spPr>
          <a:xfrm>
            <a:off x="6427335" y="3265103"/>
            <a:ext cx="359228" cy="369332"/>
          </a:xfrm>
          <a:prstGeom prst="rect">
            <a:avLst/>
          </a:prstGeom>
          <a:noFill/>
        </p:spPr>
        <p:txBody>
          <a:bodyPr wrap="square" rtlCol="0">
            <a:spAutoFit/>
          </a:bodyPr>
          <a:lstStyle/>
          <a:p>
            <a:r>
              <a:rPr lang="en-US" dirty="0">
                <a:solidFill>
                  <a:srgbClr val="D533A7"/>
                </a:solidFill>
              </a:rPr>
              <a:t>j</a:t>
            </a:r>
          </a:p>
        </p:txBody>
      </p:sp>
      <p:sp>
        <p:nvSpPr>
          <p:cNvPr id="11" name="Oval 10"/>
          <p:cNvSpPr/>
          <p:nvPr/>
        </p:nvSpPr>
        <p:spPr>
          <a:xfrm>
            <a:off x="4016829" y="3113598"/>
            <a:ext cx="250372" cy="2503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385580" y="3073568"/>
            <a:ext cx="1200151" cy="923330"/>
          </a:xfrm>
          <a:prstGeom prst="rect">
            <a:avLst/>
          </a:prstGeom>
          <a:noFill/>
        </p:spPr>
        <p:txBody>
          <a:bodyPr wrap="square" rtlCol="0">
            <a:spAutoFit/>
          </a:bodyPr>
          <a:lstStyle/>
          <a:p>
            <a:r>
              <a:rPr lang="en-US" dirty="0">
                <a:solidFill>
                  <a:srgbClr val="00B050"/>
                </a:solidFill>
              </a:rPr>
              <a:t>Optimal path from A to B</a:t>
            </a:r>
          </a:p>
        </p:txBody>
      </p:sp>
      <p:sp>
        <p:nvSpPr>
          <p:cNvPr id="27" name="TextBox 26"/>
          <p:cNvSpPr txBox="1"/>
          <p:nvPr/>
        </p:nvSpPr>
        <p:spPr>
          <a:xfrm>
            <a:off x="6186487" y="2041827"/>
            <a:ext cx="1200151" cy="923330"/>
          </a:xfrm>
          <a:prstGeom prst="rect">
            <a:avLst/>
          </a:prstGeom>
          <a:noFill/>
        </p:spPr>
        <p:txBody>
          <a:bodyPr wrap="square" rtlCol="0">
            <a:spAutoFit/>
          </a:bodyPr>
          <a:lstStyle/>
          <a:p>
            <a:r>
              <a:rPr lang="en-US" dirty="0">
                <a:solidFill>
                  <a:srgbClr val="7030A0"/>
                </a:solidFill>
              </a:rPr>
              <a:t>Optimal path from i to j</a:t>
            </a:r>
          </a:p>
        </p:txBody>
      </p:sp>
      <p:sp>
        <p:nvSpPr>
          <p:cNvPr id="29" name="Freeform 28"/>
          <p:cNvSpPr/>
          <p:nvPr/>
        </p:nvSpPr>
        <p:spPr>
          <a:xfrm>
            <a:off x="5773057" y="2696956"/>
            <a:ext cx="806450" cy="533400"/>
          </a:xfrm>
          <a:custGeom>
            <a:avLst/>
            <a:gdLst>
              <a:gd name="connsiteX0" fmla="*/ 0 w 806450"/>
              <a:gd name="connsiteY0" fmla="*/ 0 h 533400"/>
              <a:gd name="connsiteX1" fmla="*/ 419100 w 806450"/>
              <a:gd name="connsiteY1" fmla="*/ 234950 h 533400"/>
              <a:gd name="connsiteX2" fmla="*/ 806450 w 806450"/>
              <a:gd name="connsiteY2" fmla="*/ 533400 h 533400"/>
            </a:gdLst>
            <a:ahLst/>
            <a:cxnLst>
              <a:cxn ang="0">
                <a:pos x="connsiteX0" y="connsiteY0"/>
              </a:cxn>
              <a:cxn ang="0">
                <a:pos x="connsiteX1" y="connsiteY1"/>
              </a:cxn>
              <a:cxn ang="0">
                <a:pos x="connsiteX2" y="connsiteY2"/>
              </a:cxn>
            </a:cxnLst>
            <a:rect l="l" t="t" r="r" b="b"/>
            <a:pathLst>
              <a:path w="806450" h="533400">
                <a:moveTo>
                  <a:pt x="0" y="0"/>
                </a:moveTo>
                <a:cubicBezTo>
                  <a:pt x="142346" y="73025"/>
                  <a:pt x="284692" y="146050"/>
                  <a:pt x="419100" y="234950"/>
                </a:cubicBezTo>
                <a:cubicBezTo>
                  <a:pt x="553508" y="323850"/>
                  <a:pt x="679979" y="428625"/>
                  <a:pt x="806450" y="533400"/>
                </a:cubicBezTo>
              </a:path>
            </a:pathLst>
          </a:custGeom>
          <a:noFill/>
          <a:ln w="28575">
            <a:solidFill>
              <a:srgbClr val="8E2DA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635949" y="2570249"/>
            <a:ext cx="250372" cy="2503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504214" y="3087650"/>
            <a:ext cx="250372" cy="250372"/>
          </a:xfrm>
          <a:prstGeom prst="ellipse">
            <a:avLst/>
          </a:prstGeom>
          <a:solidFill>
            <a:srgbClr val="D53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85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35635D9-C3F0-EBE0-554F-FC08E1CF6580}"/>
              </a:ext>
            </a:extLst>
          </p:cNvPr>
          <p:cNvSpPr/>
          <p:nvPr/>
        </p:nvSpPr>
        <p:spPr>
          <a:xfrm>
            <a:off x="1" y="1925722"/>
            <a:ext cx="3771900"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fcn_MedialAxis_makeAdjacencyMatrixAndTriangleChains</a:t>
            </a:r>
            <a:endParaRPr lang="en-US" sz="1200" dirty="0"/>
          </a:p>
        </p:txBody>
      </p:sp>
      <p:sp>
        <p:nvSpPr>
          <p:cNvPr id="8" name="Rectangle: Rounded Corners 7">
            <a:extLst>
              <a:ext uri="{FF2B5EF4-FFF2-40B4-BE49-F238E27FC236}">
                <a16:creationId xmlns:a16="http://schemas.microsoft.com/office/drawing/2014/main" id="{53DA032C-F2EA-A148-49EA-D8E935F28ACE}"/>
              </a:ext>
            </a:extLst>
          </p:cNvPr>
          <p:cNvSpPr/>
          <p:nvPr/>
        </p:nvSpPr>
        <p:spPr>
          <a:xfrm>
            <a:off x="761718" y="3166712"/>
            <a:ext cx="2344925" cy="252925"/>
          </a:xfrm>
          <a:prstGeom prst="roundRect">
            <a:avLst/>
          </a:prstGeom>
          <a:solidFill>
            <a:schemeClr val="bg1">
              <a:lumMod val="6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fcn_MedialAxis_pruneGraph</a:t>
            </a:r>
            <a:endParaRPr lang="en-US" sz="1200" dirty="0">
              <a:solidFill>
                <a:schemeClr val="tx1"/>
              </a:solidFill>
            </a:endParaRPr>
          </a:p>
        </p:txBody>
      </p:sp>
      <p:sp>
        <p:nvSpPr>
          <p:cNvPr id="3" name="TextBox 2"/>
          <p:cNvSpPr txBox="1"/>
          <p:nvPr/>
        </p:nvSpPr>
        <p:spPr>
          <a:xfrm>
            <a:off x="122644" y="116063"/>
            <a:ext cx="2983999" cy="830997"/>
          </a:xfrm>
          <a:prstGeom prst="rect">
            <a:avLst/>
          </a:prstGeom>
          <a:solidFill>
            <a:schemeClr val="bg1">
              <a:lumMod val="65000"/>
            </a:schemeClr>
          </a:solidFill>
          <a:ln w="28575">
            <a:solidFill>
              <a:schemeClr val="tx1"/>
            </a:solidFill>
          </a:ln>
        </p:spPr>
        <p:txBody>
          <a:bodyPr wrap="square" numCol="2" rtlCol="0">
            <a:spAutoFit/>
          </a:bodyPr>
          <a:lstStyle/>
          <a:p>
            <a:r>
              <a:rPr lang="en-US" sz="1200" b="1" u="sng" dirty="0"/>
              <a:t>Legend</a:t>
            </a:r>
          </a:p>
          <a:p>
            <a:r>
              <a:rPr lang="en-US" sz="1200" b="1" dirty="0">
                <a:solidFill>
                  <a:schemeClr val="accent1"/>
                </a:solidFill>
              </a:rPr>
              <a:t>Standard function</a:t>
            </a:r>
          </a:p>
          <a:p>
            <a:r>
              <a:rPr lang="en-US" sz="1200" b="1" dirty="0">
                <a:solidFill>
                  <a:schemeClr val="accent4"/>
                </a:solidFill>
              </a:rPr>
              <a:t>Optional function</a:t>
            </a:r>
          </a:p>
          <a:p>
            <a:r>
              <a:rPr lang="en-US" sz="1200" b="1" dirty="0">
                <a:solidFill>
                  <a:srgbClr val="04FC57"/>
                </a:solidFill>
              </a:rPr>
              <a:t>Global input data</a:t>
            </a:r>
          </a:p>
          <a:p>
            <a:r>
              <a:rPr lang="en-US" sz="1200" b="1" dirty="0">
                <a:solidFill>
                  <a:srgbClr val="FB05EF"/>
                </a:solidFill>
              </a:rPr>
              <a:t>Global output data</a:t>
            </a:r>
          </a:p>
          <a:p>
            <a:r>
              <a:rPr lang="en-US" sz="1200" b="1" dirty="0">
                <a:solidFill>
                  <a:schemeClr val="accent2">
                    <a:lumMod val="60000"/>
                    <a:lumOff val="40000"/>
                  </a:schemeClr>
                </a:solidFill>
              </a:rPr>
              <a:t>Intermediate i/o data</a:t>
            </a:r>
          </a:p>
        </p:txBody>
      </p:sp>
      <p:cxnSp>
        <p:nvCxnSpPr>
          <p:cNvPr id="15" name="Elbow Connector 14"/>
          <p:cNvCxnSpPr>
            <a:stCxn id="33" idx="2"/>
            <a:endCxn id="4" idx="0"/>
          </p:cNvCxnSpPr>
          <p:nvPr/>
        </p:nvCxnSpPr>
        <p:spPr>
          <a:xfrm rot="16200000" flipH="1">
            <a:off x="1435089" y="1474860"/>
            <a:ext cx="269980" cy="6317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29974" y="1194077"/>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2D polytopes defined as vertices,</a:t>
            </a:r>
          </a:p>
          <a:p>
            <a:pPr algn="ctr"/>
            <a:r>
              <a:rPr lang="en-US" sz="1200" dirty="0"/>
              <a:t>Triangulation resolution</a:t>
            </a:r>
          </a:p>
        </p:txBody>
      </p:sp>
      <p:cxnSp>
        <p:nvCxnSpPr>
          <p:cNvPr id="39" name="Elbow Connector 38"/>
          <p:cNvCxnSpPr>
            <a:stCxn id="40" idx="2"/>
            <a:endCxn id="8" idx="0"/>
          </p:cNvCxnSpPr>
          <p:nvPr/>
        </p:nvCxnSpPr>
        <p:spPr>
          <a:xfrm rot="16200000" flipH="1">
            <a:off x="1736697" y="2969227"/>
            <a:ext cx="346739" cy="4823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61718" y="2358308"/>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a:t>
            </a:r>
          </a:p>
        </p:txBody>
      </p:sp>
      <p:cxnSp>
        <p:nvCxnSpPr>
          <p:cNvPr id="41" name="Elbow Connector 40"/>
          <p:cNvCxnSpPr>
            <a:stCxn id="4" idx="2"/>
            <a:endCxn id="40" idx="0"/>
          </p:cNvCxnSpPr>
          <p:nvPr/>
        </p:nvCxnSpPr>
        <p:spPr>
          <a:xfrm rot="5400000">
            <a:off x="1790821" y="2263177"/>
            <a:ext cx="190261" cy="127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0" idx="2"/>
            <a:endCxn id="64" idx="0"/>
          </p:cNvCxnSpPr>
          <p:nvPr/>
        </p:nvCxnSpPr>
        <p:spPr>
          <a:xfrm rot="16200000" flipH="1">
            <a:off x="2039732" y="4525071"/>
            <a:ext cx="441997" cy="90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31948" y="3662292"/>
            <a:ext cx="2248466" cy="646331"/>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 (all without dead ends and “through nodes”)</a:t>
            </a:r>
          </a:p>
        </p:txBody>
      </p:sp>
      <p:cxnSp>
        <p:nvCxnSpPr>
          <p:cNvPr id="61" name="Elbow Connector 60"/>
          <p:cNvCxnSpPr>
            <a:stCxn id="8" idx="2"/>
            <a:endCxn id="60" idx="0"/>
          </p:cNvCxnSpPr>
          <p:nvPr/>
        </p:nvCxnSpPr>
        <p:spPr>
          <a:xfrm rot="16200000" flipH="1">
            <a:off x="1973854" y="3379964"/>
            <a:ext cx="242655" cy="3220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ectangle: Rounded Corners 3">
            <a:extLst>
              <a:ext uri="{FF2B5EF4-FFF2-40B4-BE49-F238E27FC236}">
                <a16:creationId xmlns:a16="http://schemas.microsoft.com/office/drawing/2014/main" id="{F35635D9-C3F0-EBE0-554F-FC08E1CF6580}"/>
              </a:ext>
            </a:extLst>
          </p:cNvPr>
          <p:cNvSpPr/>
          <p:nvPr/>
        </p:nvSpPr>
        <p:spPr>
          <a:xfrm>
            <a:off x="586643" y="4750620"/>
            <a:ext cx="335727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fcn_MedialAxis_addCostsToTriangleChains</a:t>
            </a:r>
            <a:endParaRPr lang="en-US" sz="1200" dirty="0"/>
          </a:p>
        </p:txBody>
      </p:sp>
      <p:cxnSp>
        <p:nvCxnSpPr>
          <p:cNvPr id="80" name="Elbow Connector 79"/>
          <p:cNvCxnSpPr>
            <a:stCxn id="33" idx="3"/>
            <a:endCxn id="8" idx="3"/>
          </p:cNvCxnSpPr>
          <p:nvPr/>
        </p:nvCxnSpPr>
        <p:spPr>
          <a:xfrm>
            <a:off x="2378440" y="1424910"/>
            <a:ext cx="728203" cy="1868265"/>
          </a:xfrm>
          <a:prstGeom prst="bentConnector3">
            <a:avLst>
              <a:gd name="adj1" fmla="val 21118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33" idx="3"/>
            <a:endCxn id="64" idx="3"/>
          </p:cNvCxnSpPr>
          <p:nvPr/>
        </p:nvCxnSpPr>
        <p:spPr>
          <a:xfrm>
            <a:off x="2378440" y="1424910"/>
            <a:ext cx="1565477" cy="3446873"/>
          </a:xfrm>
          <a:prstGeom prst="bentConnector3">
            <a:avLst>
              <a:gd name="adj1" fmla="val 11460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88" idx="2"/>
            <a:endCxn id="93" idx="0"/>
          </p:cNvCxnSpPr>
          <p:nvPr/>
        </p:nvCxnSpPr>
        <p:spPr>
          <a:xfrm rot="5400000">
            <a:off x="1938411" y="5894676"/>
            <a:ext cx="568866" cy="6667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31948" y="5181915"/>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Triangle chains (edges) now with lengths and corridor widths</a:t>
            </a:r>
          </a:p>
        </p:txBody>
      </p:sp>
      <p:cxnSp>
        <p:nvCxnSpPr>
          <p:cNvPr id="89" name="Elbow Connector 88"/>
          <p:cNvCxnSpPr>
            <a:stCxn id="64" idx="2"/>
            <a:endCxn id="88" idx="0"/>
          </p:cNvCxnSpPr>
          <p:nvPr/>
        </p:nvCxnSpPr>
        <p:spPr>
          <a:xfrm rot="5400000">
            <a:off x="2166246" y="5082881"/>
            <a:ext cx="188970" cy="9099"/>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Rectangle: Rounded Corners 3">
            <a:extLst>
              <a:ext uri="{FF2B5EF4-FFF2-40B4-BE49-F238E27FC236}">
                <a16:creationId xmlns:a16="http://schemas.microsoft.com/office/drawing/2014/main" id="{F35635D9-C3F0-EBE0-554F-FC08E1CF6580}"/>
              </a:ext>
            </a:extLst>
          </p:cNvPr>
          <p:cNvSpPr/>
          <p:nvPr/>
        </p:nvSpPr>
        <p:spPr>
          <a:xfrm>
            <a:off x="689907" y="6212446"/>
            <a:ext cx="2999198" cy="383761"/>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fcn_MedialAxis_addPointToAdjacencyMatrixAndTriangleChains</a:t>
            </a:r>
            <a:endParaRPr lang="en-US" sz="1200" dirty="0"/>
          </a:p>
        </p:txBody>
      </p:sp>
      <p:cxnSp>
        <p:nvCxnSpPr>
          <p:cNvPr id="100" name="Elbow Connector 99"/>
          <p:cNvCxnSpPr>
            <a:stCxn id="101" idx="2"/>
            <a:endCxn id="93" idx="0"/>
          </p:cNvCxnSpPr>
          <p:nvPr/>
        </p:nvCxnSpPr>
        <p:spPr>
          <a:xfrm rot="5400000">
            <a:off x="2893773" y="4939314"/>
            <a:ext cx="568866" cy="19773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3599884" y="5181915"/>
            <a:ext cx="1134041"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Start position, finish position</a:t>
            </a:r>
          </a:p>
        </p:txBody>
      </p:sp>
      <p:cxnSp>
        <p:nvCxnSpPr>
          <p:cNvPr id="108" name="Elbow Connector 107"/>
          <p:cNvCxnSpPr>
            <a:stCxn id="60" idx="1"/>
            <a:endCxn id="93" idx="0"/>
          </p:cNvCxnSpPr>
          <p:nvPr/>
        </p:nvCxnSpPr>
        <p:spPr>
          <a:xfrm rot="10800000" flipH="1" flipV="1">
            <a:off x="1131948" y="3985458"/>
            <a:ext cx="1057558" cy="2226988"/>
          </a:xfrm>
          <a:prstGeom prst="bentConnector4">
            <a:avLst>
              <a:gd name="adj1" fmla="val -81960"/>
              <a:gd name="adj2" fmla="val 876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124" idx="0"/>
            <a:endCxn id="135" idx="1"/>
          </p:cNvCxnSpPr>
          <p:nvPr/>
        </p:nvCxnSpPr>
        <p:spPr>
          <a:xfrm rot="16200000" flipV="1">
            <a:off x="3405736" y="3020811"/>
            <a:ext cx="5488785" cy="325619"/>
          </a:xfrm>
          <a:prstGeom prst="bentConnector4">
            <a:avLst>
              <a:gd name="adj1" fmla="val 48896"/>
              <a:gd name="adj2" fmla="val 2019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5188704" y="5928013"/>
            <a:ext cx="2248466" cy="830997"/>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 triangle and node closest to start, triangle and node closest to finish</a:t>
            </a:r>
          </a:p>
        </p:txBody>
      </p:sp>
      <p:cxnSp>
        <p:nvCxnSpPr>
          <p:cNvPr id="125" name="Elbow Connector 124"/>
          <p:cNvCxnSpPr>
            <a:stCxn id="93" idx="3"/>
            <a:endCxn id="124" idx="1"/>
          </p:cNvCxnSpPr>
          <p:nvPr/>
        </p:nvCxnSpPr>
        <p:spPr>
          <a:xfrm flipV="1">
            <a:off x="3689105" y="6343512"/>
            <a:ext cx="1499599" cy="60815"/>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Rectangle: Rounded Corners 3">
            <a:extLst>
              <a:ext uri="{FF2B5EF4-FFF2-40B4-BE49-F238E27FC236}">
                <a16:creationId xmlns:a16="http://schemas.microsoft.com/office/drawing/2014/main" id="{F35635D9-C3F0-EBE0-554F-FC08E1CF6580}"/>
              </a:ext>
            </a:extLst>
          </p:cNvPr>
          <p:cNvSpPr/>
          <p:nvPr/>
        </p:nvSpPr>
        <p:spPr>
          <a:xfrm>
            <a:off x="5987318" y="318065"/>
            <a:ext cx="335727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fcn_MedialAxis_makeCostGraphAndAllPoints</a:t>
            </a:r>
            <a:endParaRPr lang="en-US" sz="1200" dirty="0"/>
          </a:p>
        </p:txBody>
      </p:sp>
      <p:cxnSp>
        <p:nvCxnSpPr>
          <p:cNvPr id="149" name="Elbow Connector 148"/>
          <p:cNvCxnSpPr>
            <a:stCxn id="150" idx="1"/>
            <a:endCxn id="135" idx="3"/>
          </p:cNvCxnSpPr>
          <p:nvPr/>
        </p:nvCxnSpPr>
        <p:spPr>
          <a:xfrm rot="10800000" flipV="1">
            <a:off x="9344593" y="439226"/>
            <a:ext cx="458961"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9803553" y="208394"/>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Minimum allowed corridor, ids of </a:t>
            </a:r>
            <a:r>
              <a:rPr lang="en-US" sz="1200" dirty="0" err="1"/>
              <a:t>denylisted</a:t>
            </a:r>
            <a:r>
              <a:rPr lang="en-US" sz="1200" dirty="0"/>
              <a:t> triangle chains (edges)</a:t>
            </a:r>
          </a:p>
        </p:txBody>
      </p:sp>
      <p:cxnSp>
        <p:nvCxnSpPr>
          <p:cNvPr id="154" name="Elbow Connector 153"/>
          <p:cNvCxnSpPr>
            <a:stCxn id="155" idx="2"/>
            <a:endCxn id="161" idx="0"/>
          </p:cNvCxnSpPr>
          <p:nvPr/>
        </p:nvCxnSpPr>
        <p:spPr>
          <a:xfrm rot="16200000" flipH="1">
            <a:off x="7445015" y="2072050"/>
            <a:ext cx="325545" cy="46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6481232" y="895937"/>
            <a:ext cx="2248466" cy="1015663"/>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cost matrix, all points table, start data structure, finish data structure, best triangle chain (edge) between each pair of nodes</a:t>
            </a:r>
          </a:p>
        </p:txBody>
      </p:sp>
      <p:cxnSp>
        <p:nvCxnSpPr>
          <p:cNvPr id="156" name="Elbow Connector 155"/>
          <p:cNvCxnSpPr>
            <a:stCxn id="155" idx="0"/>
            <a:endCxn id="135" idx="2"/>
          </p:cNvCxnSpPr>
          <p:nvPr/>
        </p:nvCxnSpPr>
        <p:spPr>
          <a:xfrm rot="5400000" flipH="1" flipV="1">
            <a:off x="7467937" y="697919"/>
            <a:ext cx="335547" cy="6049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Rectangle: Rounded Corners 3">
            <a:extLst>
              <a:ext uri="{FF2B5EF4-FFF2-40B4-BE49-F238E27FC236}">
                <a16:creationId xmlns:a16="http://schemas.microsoft.com/office/drawing/2014/main" id="{F35635D9-C3F0-EBE0-554F-FC08E1CF6580}"/>
              </a:ext>
            </a:extLst>
          </p:cNvPr>
          <p:cNvSpPr/>
          <p:nvPr/>
        </p:nvSpPr>
        <p:spPr>
          <a:xfrm>
            <a:off x="6588052" y="2237145"/>
            <a:ext cx="204411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fcn_algorithm_astar</a:t>
            </a:r>
            <a:endParaRPr lang="en-US" sz="1200" dirty="0"/>
          </a:p>
        </p:txBody>
      </p:sp>
      <p:cxnSp>
        <p:nvCxnSpPr>
          <p:cNvPr id="167" name="Elbow Connector 166"/>
          <p:cNvCxnSpPr>
            <a:stCxn id="168" idx="2"/>
            <a:endCxn id="173" idx="0"/>
          </p:cNvCxnSpPr>
          <p:nvPr/>
        </p:nvCxnSpPr>
        <p:spPr>
          <a:xfrm rot="16200000" flipH="1">
            <a:off x="7535625" y="3047482"/>
            <a:ext cx="333371" cy="16894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6493607" y="2688269"/>
            <a:ext cx="2248466" cy="276999"/>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Route (as series of nodes)</a:t>
            </a:r>
          </a:p>
        </p:txBody>
      </p:sp>
      <p:cxnSp>
        <p:nvCxnSpPr>
          <p:cNvPr id="169" name="Elbow Connector 168"/>
          <p:cNvCxnSpPr>
            <a:stCxn id="168" idx="0"/>
            <a:endCxn id="161" idx="2"/>
          </p:cNvCxnSpPr>
          <p:nvPr/>
        </p:nvCxnSpPr>
        <p:spPr>
          <a:xfrm rot="16200000" flipV="1">
            <a:off x="7509576" y="2580004"/>
            <a:ext cx="208799" cy="7731"/>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Rectangle: Rounded Corners 3">
            <a:extLst>
              <a:ext uri="{FF2B5EF4-FFF2-40B4-BE49-F238E27FC236}">
                <a16:creationId xmlns:a16="http://schemas.microsoft.com/office/drawing/2014/main" id="{F35635D9-C3F0-EBE0-554F-FC08E1CF6580}"/>
              </a:ext>
            </a:extLst>
          </p:cNvPr>
          <p:cNvSpPr/>
          <p:nvPr/>
        </p:nvSpPr>
        <p:spPr>
          <a:xfrm>
            <a:off x="6710409" y="3298639"/>
            <a:ext cx="2152743"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fcn_MedialAxis_processRoute</a:t>
            </a:r>
            <a:endParaRPr lang="en-US" sz="1200" dirty="0"/>
          </a:p>
        </p:txBody>
      </p:sp>
      <p:cxnSp>
        <p:nvCxnSpPr>
          <p:cNvPr id="177" name="Elbow Connector 176"/>
          <p:cNvCxnSpPr>
            <a:stCxn id="155" idx="3"/>
            <a:endCxn id="173" idx="3"/>
          </p:cNvCxnSpPr>
          <p:nvPr/>
        </p:nvCxnSpPr>
        <p:spPr>
          <a:xfrm>
            <a:off x="8729698" y="1403769"/>
            <a:ext cx="133454" cy="2016033"/>
          </a:xfrm>
          <a:prstGeom prst="bentConnector3">
            <a:avLst>
              <a:gd name="adj1" fmla="val 2712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p:cNvCxnSpPr>
            <a:stCxn id="173" idx="2"/>
            <a:endCxn id="181" idx="0"/>
          </p:cNvCxnSpPr>
          <p:nvPr/>
        </p:nvCxnSpPr>
        <p:spPr>
          <a:xfrm rot="16200000" flipH="1">
            <a:off x="7614281" y="3713463"/>
            <a:ext cx="444493" cy="9949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6762041" y="3985457"/>
            <a:ext cx="2248466" cy="646331"/>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Route (as series of points), route length, narrowest corridor in route </a:t>
            </a:r>
          </a:p>
        </p:txBody>
      </p:sp>
    </p:spTree>
    <p:extLst>
      <p:ext uri="{BB962C8B-B14F-4D97-AF65-F5344CB8AC3E}">
        <p14:creationId xmlns:p14="http://schemas.microsoft.com/office/powerpoint/2010/main" val="2876309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1244130"/>
          </a:xfrm>
        </p:spPr>
        <p:txBody>
          <a:bodyPr>
            <a:normAutofit fontScale="90000"/>
          </a:bodyPr>
          <a:lstStyle/>
          <a:p>
            <a:r>
              <a:rPr lang="en-US" dirty="0"/>
              <a:t>Notice when planning through this graph, the search algorithm will find the adjacent nodes from start to finish, but the actual route follows the medial axis not the direct adjacency.  Also notice the start and goal positions may be arbitrary and are snapped to the nearest medial axis position, effectively centering the route in the corridor.</a:t>
            </a:r>
          </a:p>
        </p:txBody>
      </p:sp>
      <p:sp>
        <p:nvSpPr>
          <p:cNvPr id="3" name="Slide Number Placeholder 2"/>
          <p:cNvSpPr>
            <a:spLocks noGrp="1"/>
          </p:cNvSpPr>
          <p:nvPr>
            <p:ph type="sldNum" sz="quarter" idx="12"/>
          </p:nvPr>
        </p:nvSpPr>
        <p:spPr/>
        <p:txBody>
          <a:bodyPr/>
          <a:lstStyle/>
          <a:p>
            <a:fld id="{CB3FC469-CA8B-4EE5-AE73-966FC6A86920}" type="slidenum">
              <a:rPr lang="en-US" smtClean="0"/>
              <a:t>49</a:t>
            </a:fld>
            <a:endParaRPr lang="en-US"/>
          </a:p>
        </p:txBody>
      </p:sp>
      <p:sp>
        <p:nvSpPr>
          <p:cNvPr id="4" name="Content Placeholder 3"/>
          <p:cNvSpPr>
            <a:spLocks noGrp="1"/>
          </p:cNvSpPr>
          <p:nvPr>
            <p:ph idx="1"/>
          </p:nvPr>
        </p:nvSpPr>
        <p:spPr/>
        <p:txBody>
          <a:bodyPr/>
          <a:lstStyle/>
          <a:p>
            <a:endParaRPr lang="en-US" dirty="0"/>
          </a:p>
        </p:txBody>
      </p:sp>
      <p:pic>
        <p:nvPicPr>
          <p:cNvPr id="5" name="Picture 4"/>
          <p:cNvPicPr>
            <a:picLocks noChangeAspect="1"/>
          </p:cNvPicPr>
          <p:nvPr/>
        </p:nvPicPr>
        <p:blipFill rotWithShape="1">
          <a:blip r:embed="rId2"/>
          <a:srcRect t="13265"/>
          <a:stretch/>
        </p:blipFill>
        <p:spPr>
          <a:xfrm>
            <a:off x="3539139" y="2432957"/>
            <a:ext cx="5334000" cy="3469822"/>
          </a:xfrm>
          <a:prstGeom prst="rect">
            <a:avLst/>
          </a:prstGeom>
        </p:spPr>
      </p:pic>
    </p:spTree>
    <p:extLst>
      <p:ext uri="{BB962C8B-B14F-4D97-AF65-F5344CB8AC3E}">
        <p14:creationId xmlns:p14="http://schemas.microsoft.com/office/powerpoint/2010/main" val="2748729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718C6-23FA-59D4-CDC9-9C9A591C9186}"/>
              </a:ext>
            </a:extLst>
          </p:cNvPr>
          <p:cNvSpPr>
            <a:spLocks noGrp="1"/>
          </p:cNvSpPr>
          <p:nvPr>
            <p:ph type="title"/>
          </p:nvPr>
        </p:nvSpPr>
        <p:spPr/>
        <p:txBody>
          <a:bodyPr>
            <a:normAutofit/>
          </a:bodyPr>
          <a:lstStyle/>
          <a:p>
            <a:r>
              <a:rPr lang="en-US" dirty="0"/>
              <a:t>However, if the same task is performed for nonconvex fields, there are corridors with no Voronoi edge.</a:t>
            </a:r>
          </a:p>
        </p:txBody>
      </p:sp>
      <p:sp>
        <p:nvSpPr>
          <p:cNvPr id="3" name="Slide Number Placeholder 2">
            <a:extLst>
              <a:ext uri="{FF2B5EF4-FFF2-40B4-BE49-F238E27FC236}">
                <a16:creationId xmlns:a16="http://schemas.microsoft.com/office/drawing/2014/main" id="{30546472-CC59-D3EA-5354-BC15B8F6C239}"/>
              </a:ext>
            </a:extLst>
          </p:cNvPr>
          <p:cNvSpPr>
            <a:spLocks noGrp="1"/>
          </p:cNvSpPr>
          <p:nvPr>
            <p:ph type="sldNum" sz="quarter" idx="12"/>
          </p:nvPr>
        </p:nvSpPr>
        <p:spPr/>
        <p:txBody>
          <a:bodyPr/>
          <a:lstStyle/>
          <a:p>
            <a:fld id="{CB3FC469-CA8B-4EE5-AE73-966FC6A86920}" type="slidenum">
              <a:rPr lang="en-US" smtClean="0"/>
              <a:t>5</a:t>
            </a:fld>
            <a:endParaRPr lang="en-US"/>
          </a:p>
        </p:txBody>
      </p:sp>
      <p:pic>
        <p:nvPicPr>
          <p:cNvPr id="10" name="Content Placeholder 9" descr="A blue and white map&#10;&#10;Description automatically generated">
            <a:extLst>
              <a:ext uri="{FF2B5EF4-FFF2-40B4-BE49-F238E27FC236}">
                <a16:creationId xmlns:a16="http://schemas.microsoft.com/office/drawing/2014/main" id="{1B9631A0-0195-1FBB-C0E8-E3A79B4B7B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8871" y="1636169"/>
            <a:ext cx="5333333" cy="4000000"/>
          </a:xfrm>
        </p:spPr>
      </p:pic>
      <p:sp>
        <p:nvSpPr>
          <p:cNvPr id="11" name="Oval 10">
            <a:extLst>
              <a:ext uri="{FF2B5EF4-FFF2-40B4-BE49-F238E27FC236}">
                <a16:creationId xmlns:a16="http://schemas.microsoft.com/office/drawing/2014/main" id="{BE4349BE-3954-D802-BA1D-938C23A4D962}"/>
              </a:ext>
            </a:extLst>
          </p:cNvPr>
          <p:cNvSpPr/>
          <p:nvPr/>
        </p:nvSpPr>
        <p:spPr>
          <a:xfrm rot="19968193">
            <a:off x="7320848" y="4093260"/>
            <a:ext cx="546744" cy="31831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72E17EA-66BC-F599-D0E2-6EA1604FE5AC}"/>
              </a:ext>
            </a:extLst>
          </p:cNvPr>
          <p:cNvSpPr/>
          <p:nvPr/>
        </p:nvSpPr>
        <p:spPr>
          <a:xfrm rot="19968193">
            <a:off x="5513443" y="3683623"/>
            <a:ext cx="1194219" cy="330792"/>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647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35635D9-C3F0-EBE0-554F-FC08E1CF6580}"/>
              </a:ext>
            </a:extLst>
          </p:cNvPr>
          <p:cNvSpPr/>
          <p:nvPr/>
        </p:nvSpPr>
        <p:spPr>
          <a:xfrm>
            <a:off x="1" y="1925722"/>
            <a:ext cx="3771900"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fcn_MedialAxis_makeAdjacencyMatrixAndTriangleChains</a:t>
            </a:r>
            <a:endParaRPr lang="en-US" sz="1200" dirty="0"/>
          </a:p>
        </p:txBody>
      </p:sp>
      <p:sp>
        <p:nvSpPr>
          <p:cNvPr id="8" name="Rectangle: Rounded Corners 7">
            <a:extLst>
              <a:ext uri="{FF2B5EF4-FFF2-40B4-BE49-F238E27FC236}">
                <a16:creationId xmlns:a16="http://schemas.microsoft.com/office/drawing/2014/main" id="{53DA032C-F2EA-A148-49EA-D8E935F28ACE}"/>
              </a:ext>
            </a:extLst>
          </p:cNvPr>
          <p:cNvSpPr/>
          <p:nvPr/>
        </p:nvSpPr>
        <p:spPr>
          <a:xfrm>
            <a:off x="761718" y="3166712"/>
            <a:ext cx="2344925" cy="252925"/>
          </a:xfrm>
          <a:prstGeom prst="roundRect">
            <a:avLst/>
          </a:prstGeom>
          <a:solidFill>
            <a:schemeClr val="bg1">
              <a:lumMod val="6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fcn_MedialAxis_pruneGraph</a:t>
            </a:r>
            <a:endParaRPr lang="en-US" sz="1200" dirty="0">
              <a:solidFill>
                <a:schemeClr val="tx1"/>
              </a:solidFill>
            </a:endParaRPr>
          </a:p>
        </p:txBody>
      </p:sp>
      <p:sp>
        <p:nvSpPr>
          <p:cNvPr id="3" name="TextBox 2"/>
          <p:cNvSpPr txBox="1"/>
          <p:nvPr/>
        </p:nvSpPr>
        <p:spPr>
          <a:xfrm>
            <a:off x="122644" y="116063"/>
            <a:ext cx="2983999" cy="830997"/>
          </a:xfrm>
          <a:prstGeom prst="rect">
            <a:avLst/>
          </a:prstGeom>
          <a:solidFill>
            <a:schemeClr val="bg1">
              <a:lumMod val="65000"/>
            </a:schemeClr>
          </a:solidFill>
          <a:ln w="28575">
            <a:solidFill>
              <a:schemeClr val="tx1"/>
            </a:solidFill>
          </a:ln>
        </p:spPr>
        <p:txBody>
          <a:bodyPr wrap="square" numCol="2" rtlCol="0">
            <a:spAutoFit/>
          </a:bodyPr>
          <a:lstStyle/>
          <a:p>
            <a:r>
              <a:rPr lang="en-US" sz="1200" b="1" u="sng" dirty="0"/>
              <a:t>Legend</a:t>
            </a:r>
          </a:p>
          <a:p>
            <a:r>
              <a:rPr lang="en-US" sz="1200" b="1" dirty="0">
                <a:solidFill>
                  <a:schemeClr val="accent1"/>
                </a:solidFill>
              </a:rPr>
              <a:t>Standard function</a:t>
            </a:r>
          </a:p>
          <a:p>
            <a:r>
              <a:rPr lang="en-US" sz="1200" b="1" dirty="0">
                <a:solidFill>
                  <a:schemeClr val="accent4"/>
                </a:solidFill>
              </a:rPr>
              <a:t>Optional function</a:t>
            </a:r>
          </a:p>
          <a:p>
            <a:r>
              <a:rPr lang="en-US" sz="1200" b="1" dirty="0">
                <a:solidFill>
                  <a:srgbClr val="04FC57"/>
                </a:solidFill>
              </a:rPr>
              <a:t>Global input data</a:t>
            </a:r>
          </a:p>
          <a:p>
            <a:r>
              <a:rPr lang="en-US" sz="1200" b="1" dirty="0">
                <a:solidFill>
                  <a:srgbClr val="FB05EF"/>
                </a:solidFill>
              </a:rPr>
              <a:t>Global output data</a:t>
            </a:r>
          </a:p>
          <a:p>
            <a:r>
              <a:rPr lang="en-US" sz="1200" b="1" dirty="0">
                <a:solidFill>
                  <a:schemeClr val="accent2">
                    <a:lumMod val="60000"/>
                    <a:lumOff val="40000"/>
                  </a:schemeClr>
                </a:solidFill>
              </a:rPr>
              <a:t>Intermediate i/o data</a:t>
            </a:r>
          </a:p>
        </p:txBody>
      </p:sp>
      <p:cxnSp>
        <p:nvCxnSpPr>
          <p:cNvPr id="15" name="Elbow Connector 14"/>
          <p:cNvCxnSpPr>
            <a:stCxn id="33" idx="2"/>
            <a:endCxn id="4" idx="0"/>
          </p:cNvCxnSpPr>
          <p:nvPr/>
        </p:nvCxnSpPr>
        <p:spPr>
          <a:xfrm rot="16200000" flipH="1">
            <a:off x="1435089" y="1474860"/>
            <a:ext cx="269980" cy="6317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29974" y="1194077"/>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2D polytopes defined as vertices,</a:t>
            </a:r>
          </a:p>
          <a:p>
            <a:pPr algn="ctr"/>
            <a:r>
              <a:rPr lang="en-US" sz="1200" dirty="0"/>
              <a:t>Triangulation resolution</a:t>
            </a:r>
          </a:p>
        </p:txBody>
      </p:sp>
      <p:cxnSp>
        <p:nvCxnSpPr>
          <p:cNvPr id="39" name="Elbow Connector 38"/>
          <p:cNvCxnSpPr>
            <a:stCxn id="40" idx="2"/>
            <a:endCxn id="8" idx="0"/>
          </p:cNvCxnSpPr>
          <p:nvPr/>
        </p:nvCxnSpPr>
        <p:spPr>
          <a:xfrm rot="16200000" flipH="1">
            <a:off x="1736697" y="2969227"/>
            <a:ext cx="346739" cy="4823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61718" y="2358308"/>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a:t>
            </a:r>
          </a:p>
        </p:txBody>
      </p:sp>
      <p:cxnSp>
        <p:nvCxnSpPr>
          <p:cNvPr id="41" name="Elbow Connector 40"/>
          <p:cNvCxnSpPr>
            <a:stCxn id="4" idx="2"/>
            <a:endCxn id="40" idx="0"/>
          </p:cNvCxnSpPr>
          <p:nvPr/>
        </p:nvCxnSpPr>
        <p:spPr>
          <a:xfrm rot="5400000">
            <a:off x="1790821" y="2263177"/>
            <a:ext cx="190261" cy="127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0" idx="2"/>
            <a:endCxn id="64" idx="0"/>
          </p:cNvCxnSpPr>
          <p:nvPr/>
        </p:nvCxnSpPr>
        <p:spPr>
          <a:xfrm rot="16200000" flipH="1">
            <a:off x="2039732" y="4525071"/>
            <a:ext cx="441997" cy="90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31948" y="3662292"/>
            <a:ext cx="2248466" cy="646331"/>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 (all without dead ends and “through nodes”)</a:t>
            </a:r>
          </a:p>
        </p:txBody>
      </p:sp>
      <p:cxnSp>
        <p:nvCxnSpPr>
          <p:cNvPr id="61" name="Elbow Connector 60"/>
          <p:cNvCxnSpPr>
            <a:stCxn id="8" idx="2"/>
            <a:endCxn id="60" idx="0"/>
          </p:cNvCxnSpPr>
          <p:nvPr/>
        </p:nvCxnSpPr>
        <p:spPr>
          <a:xfrm rot="16200000" flipH="1">
            <a:off x="1973854" y="3379964"/>
            <a:ext cx="242655" cy="3220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ectangle: Rounded Corners 3">
            <a:extLst>
              <a:ext uri="{FF2B5EF4-FFF2-40B4-BE49-F238E27FC236}">
                <a16:creationId xmlns:a16="http://schemas.microsoft.com/office/drawing/2014/main" id="{F35635D9-C3F0-EBE0-554F-FC08E1CF6580}"/>
              </a:ext>
            </a:extLst>
          </p:cNvPr>
          <p:cNvSpPr/>
          <p:nvPr/>
        </p:nvSpPr>
        <p:spPr>
          <a:xfrm>
            <a:off x="586643" y="4750620"/>
            <a:ext cx="335727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fcn_MedialAxis_addCostsToTriangleChains</a:t>
            </a:r>
            <a:endParaRPr lang="en-US" sz="1200" dirty="0"/>
          </a:p>
        </p:txBody>
      </p:sp>
      <p:cxnSp>
        <p:nvCxnSpPr>
          <p:cNvPr id="80" name="Elbow Connector 79"/>
          <p:cNvCxnSpPr>
            <a:stCxn id="33" idx="3"/>
            <a:endCxn id="8" idx="3"/>
          </p:cNvCxnSpPr>
          <p:nvPr/>
        </p:nvCxnSpPr>
        <p:spPr>
          <a:xfrm>
            <a:off x="2378440" y="1424910"/>
            <a:ext cx="728203" cy="1868265"/>
          </a:xfrm>
          <a:prstGeom prst="bentConnector3">
            <a:avLst>
              <a:gd name="adj1" fmla="val 21118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33" idx="3"/>
            <a:endCxn id="64" idx="3"/>
          </p:cNvCxnSpPr>
          <p:nvPr/>
        </p:nvCxnSpPr>
        <p:spPr>
          <a:xfrm>
            <a:off x="2378440" y="1424910"/>
            <a:ext cx="1565477" cy="3446873"/>
          </a:xfrm>
          <a:prstGeom prst="bentConnector3">
            <a:avLst>
              <a:gd name="adj1" fmla="val 11460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88" idx="2"/>
            <a:endCxn id="93" idx="0"/>
          </p:cNvCxnSpPr>
          <p:nvPr/>
        </p:nvCxnSpPr>
        <p:spPr>
          <a:xfrm rot="5400000">
            <a:off x="1938411" y="5894676"/>
            <a:ext cx="568866" cy="6667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31948" y="5181915"/>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Triangle chains (edges) now with lengths and corridor widths</a:t>
            </a:r>
          </a:p>
        </p:txBody>
      </p:sp>
      <p:cxnSp>
        <p:nvCxnSpPr>
          <p:cNvPr id="89" name="Elbow Connector 88"/>
          <p:cNvCxnSpPr>
            <a:stCxn id="64" idx="2"/>
            <a:endCxn id="88" idx="0"/>
          </p:cNvCxnSpPr>
          <p:nvPr/>
        </p:nvCxnSpPr>
        <p:spPr>
          <a:xfrm rot="5400000">
            <a:off x="2166246" y="5082881"/>
            <a:ext cx="188970" cy="9099"/>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Rectangle: Rounded Corners 3">
            <a:extLst>
              <a:ext uri="{FF2B5EF4-FFF2-40B4-BE49-F238E27FC236}">
                <a16:creationId xmlns:a16="http://schemas.microsoft.com/office/drawing/2014/main" id="{F35635D9-C3F0-EBE0-554F-FC08E1CF6580}"/>
              </a:ext>
            </a:extLst>
          </p:cNvPr>
          <p:cNvSpPr/>
          <p:nvPr/>
        </p:nvSpPr>
        <p:spPr>
          <a:xfrm>
            <a:off x="689907" y="6212446"/>
            <a:ext cx="2999198" cy="383761"/>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fcn_MedialAxis_addPointToAdjacencyMatrixAndTriangleChains</a:t>
            </a:r>
            <a:endParaRPr lang="en-US" sz="1200" dirty="0"/>
          </a:p>
        </p:txBody>
      </p:sp>
      <p:cxnSp>
        <p:nvCxnSpPr>
          <p:cNvPr id="100" name="Elbow Connector 99"/>
          <p:cNvCxnSpPr>
            <a:stCxn id="101" idx="2"/>
            <a:endCxn id="93" idx="0"/>
          </p:cNvCxnSpPr>
          <p:nvPr/>
        </p:nvCxnSpPr>
        <p:spPr>
          <a:xfrm rot="5400000">
            <a:off x="2893773" y="4939314"/>
            <a:ext cx="568866" cy="19773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3599884" y="5181915"/>
            <a:ext cx="1134041"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Start position, finish position</a:t>
            </a:r>
          </a:p>
        </p:txBody>
      </p:sp>
      <p:cxnSp>
        <p:nvCxnSpPr>
          <p:cNvPr id="108" name="Elbow Connector 107"/>
          <p:cNvCxnSpPr>
            <a:stCxn id="60" idx="1"/>
            <a:endCxn id="93" idx="0"/>
          </p:cNvCxnSpPr>
          <p:nvPr/>
        </p:nvCxnSpPr>
        <p:spPr>
          <a:xfrm rot="10800000" flipH="1" flipV="1">
            <a:off x="1131948" y="3985458"/>
            <a:ext cx="1057558" cy="2226988"/>
          </a:xfrm>
          <a:prstGeom prst="bentConnector4">
            <a:avLst>
              <a:gd name="adj1" fmla="val -81960"/>
              <a:gd name="adj2" fmla="val 876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124" idx="0"/>
            <a:endCxn id="135" idx="1"/>
          </p:cNvCxnSpPr>
          <p:nvPr/>
        </p:nvCxnSpPr>
        <p:spPr>
          <a:xfrm rot="16200000" flipV="1">
            <a:off x="3405736" y="3020811"/>
            <a:ext cx="5488785" cy="325619"/>
          </a:xfrm>
          <a:prstGeom prst="bentConnector4">
            <a:avLst>
              <a:gd name="adj1" fmla="val 48896"/>
              <a:gd name="adj2" fmla="val 2019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5188704" y="5928013"/>
            <a:ext cx="2248466" cy="830997"/>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 triangle and node closest to start, triangle and node closest to finish</a:t>
            </a:r>
          </a:p>
        </p:txBody>
      </p:sp>
      <p:cxnSp>
        <p:nvCxnSpPr>
          <p:cNvPr id="125" name="Elbow Connector 124"/>
          <p:cNvCxnSpPr>
            <a:stCxn id="93" idx="3"/>
            <a:endCxn id="124" idx="1"/>
          </p:cNvCxnSpPr>
          <p:nvPr/>
        </p:nvCxnSpPr>
        <p:spPr>
          <a:xfrm flipV="1">
            <a:off x="3689105" y="6343512"/>
            <a:ext cx="1499599" cy="60815"/>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Rectangle: Rounded Corners 3">
            <a:extLst>
              <a:ext uri="{FF2B5EF4-FFF2-40B4-BE49-F238E27FC236}">
                <a16:creationId xmlns:a16="http://schemas.microsoft.com/office/drawing/2014/main" id="{F35635D9-C3F0-EBE0-554F-FC08E1CF6580}"/>
              </a:ext>
            </a:extLst>
          </p:cNvPr>
          <p:cNvSpPr/>
          <p:nvPr/>
        </p:nvSpPr>
        <p:spPr>
          <a:xfrm>
            <a:off x="5987318" y="318065"/>
            <a:ext cx="3357274" cy="242325"/>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fcn_MedialAxis_makeCostGraphAndAllPoints</a:t>
            </a:r>
            <a:endParaRPr lang="en-US" sz="1200" dirty="0"/>
          </a:p>
        </p:txBody>
      </p:sp>
      <p:cxnSp>
        <p:nvCxnSpPr>
          <p:cNvPr id="149" name="Elbow Connector 148"/>
          <p:cNvCxnSpPr>
            <a:stCxn id="150" idx="1"/>
            <a:endCxn id="135" idx="3"/>
          </p:cNvCxnSpPr>
          <p:nvPr/>
        </p:nvCxnSpPr>
        <p:spPr>
          <a:xfrm rot="10800000" flipV="1">
            <a:off x="9344593" y="439226"/>
            <a:ext cx="458961"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9803553" y="208394"/>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Minimum allowed corridor, ids of </a:t>
            </a:r>
            <a:r>
              <a:rPr lang="en-US" sz="1200" dirty="0" err="1"/>
              <a:t>denylisted</a:t>
            </a:r>
            <a:r>
              <a:rPr lang="en-US" sz="1200" dirty="0"/>
              <a:t> triangle chains (edges)</a:t>
            </a:r>
          </a:p>
        </p:txBody>
      </p:sp>
      <p:cxnSp>
        <p:nvCxnSpPr>
          <p:cNvPr id="154" name="Elbow Connector 153"/>
          <p:cNvCxnSpPr>
            <a:stCxn id="155" idx="2"/>
            <a:endCxn id="161" idx="0"/>
          </p:cNvCxnSpPr>
          <p:nvPr/>
        </p:nvCxnSpPr>
        <p:spPr>
          <a:xfrm rot="16200000" flipH="1">
            <a:off x="7445015" y="2072050"/>
            <a:ext cx="325545" cy="46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6481232" y="895937"/>
            <a:ext cx="2248466" cy="1015663"/>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cost matrix, all points table, start data structure, finish data structure, best triangle chain (edge) between each pair of nodes</a:t>
            </a:r>
          </a:p>
        </p:txBody>
      </p:sp>
      <p:cxnSp>
        <p:nvCxnSpPr>
          <p:cNvPr id="156" name="Elbow Connector 155"/>
          <p:cNvCxnSpPr>
            <a:stCxn id="155" idx="0"/>
            <a:endCxn id="135" idx="2"/>
          </p:cNvCxnSpPr>
          <p:nvPr/>
        </p:nvCxnSpPr>
        <p:spPr>
          <a:xfrm rot="5400000" flipH="1" flipV="1">
            <a:off x="7467937" y="697919"/>
            <a:ext cx="335547" cy="6049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Rectangle: Rounded Corners 3">
            <a:extLst>
              <a:ext uri="{FF2B5EF4-FFF2-40B4-BE49-F238E27FC236}">
                <a16:creationId xmlns:a16="http://schemas.microsoft.com/office/drawing/2014/main" id="{F35635D9-C3F0-EBE0-554F-FC08E1CF6580}"/>
              </a:ext>
            </a:extLst>
          </p:cNvPr>
          <p:cNvSpPr/>
          <p:nvPr/>
        </p:nvSpPr>
        <p:spPr>
          <a:xfrm>
            <a:off x="6588052" y="2237145"/>
            <a:ext cx="2044114" cy="242325"/>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fcn_algorithm_astar</a:t>
            </a:r>
            <a:endParaRPr lang="en-US" sz="1200" dirty="0"/>
          </a:p>
        </p:txBody>
      </p:sp>
      <p:cxnSp>
        <p:nvCxnSpPr>
          <p:cNvPr id="167" name="Elbow Connector 166"/>
          <p:cNvCxnSpPr>
            <a:stCxn id="168" idx="2"/>
            <a:endCxn id="173" idx="0"/>
          </p:cNvCxnSpPr>
          <p:nvPr/>
        </p:nvCxnSpPr>
        <p:spPr>
          <a:xfrm rot="16200000" flipH="1">
            <a:off x="7535625" y="3047482"/>
            <a:ext cx="333371" cy="16894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6493607" y="2688269"/>
            <a:ext cx="2248466" cy="276999"/>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Route (as series of nodes)</a:t>
            </a:r>
          </a:p>
        </p:txBody>
      </p:sp>
      <p:cxnSp>
        <p:nvCxnSpPr>
          <p:cNvPr id="169" name="Elbow Connector 168"/>
          <p:cNvCxnSpPr>
            <a:stCxn id="168" idx="0"/>
            <a:endCxn id="161" idx="2"/>
          </p:cNvCxnSpPr>
          <p:nvPr/>
        </p:nvCxnSpPr>
        <p:spPr>
          <a:xfrm rot="16200000" flipV="1">
            <a:off x="7509576" y="2580004"/>
            <a:ext cx="208799" cy="7731"/>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Rectangle: Rounded Corners 3">
            <a:extLst>
              <a:ext uri="{FF2B5EF4-FFF2-40B4-BE49-F238E27FC236}">
                <a16:creationId xmlns:a16="http://schemas.microsoft.com/office/drawing/2014/main" id="{F35635D9-C3F0-EBE0-554F-FC08E1CF6580}"/>
              </a:ext>
            </a:extLst>
          </p:cNvPr>
          <p:cNvSpPr/>
          <p:nvPr/>
        </p:nvSpPr>
        <p:spPr>
          <a:xfrm>
            <a:off x="6710409" y="3298639"/>
            <a:ext cx="2152743" cy="242325"/>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fcn_MedialAxis_processRoute</a:t>
            </a:r>
            <a:endParaRPr lang="en-US" sz="1200" dirty="0"/>
          </a:p>
        </p:txBody>
      </p:sp>
      <p:cxnSp>
        <p:nvCxnSpPr>
          <p:cNvPr id="177" name="Elbow Connector 176"/>
          <p:cNvCxnSpPr>
            <a:stCxn id="155" idx="3"/>
            <a:endCxn id="173" idx="3"/>
          </p:cNvCxnSpPr>
          <p:nvPr/>
        </p:nvCxnSpPr>
        <p:spPr>
          <a:xfrm>
            <a:off x="8729698" y="1403769"/>
            <a:ext cx="133454" cy="2016033"/>
          </a:xfrm>
          <a:prstGeom prst="bentConnector3">
            <a:avLst>
              <a:gd name="adj1" fmla="val 2712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p:cNvCxnSpPr>
            <a:stCxn id="173" idx="2"/>
            <a:endCxn id="181" idx="0"/>
          </p:cNvCxnSpPr>
          <p:nvPr/>
        </p:nvCxnSpPr>
        <p:spPr>
          <a:xfrm rot="16200000" flipH="1">
            <a:off x="7614281" y="3713463"/>
            <a:ext cx="444493" cy="9949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6762041" y="3985457"/>
            <a:ext cx="2248466" cy="646331"/>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Route (as series of points), route length, narrowest corridor in route </a:t>
            </a:r>
          </a:p>
        </p:txBody>
      </p:sp>
    </p:spTree>
    <p:extLst>
      <p:ext uri="{BB962C8B-B14F-4D97-AF65-F5344CB8AC3E}">
        <p14:creationId xmlns:p14="http://schemas.microsoft.com/office/powerpoint/2010/main" val="3419305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 expected, the effect of increasing the weight on length cost, relative to corridor width cost, is shorter paths at the cost of utilizing narrower corridors.</a:t>
            </a:r>
          </a:p>
        </p:txBody>
      </p:sp>
      <p:sp>
        <p:nvSpPr>
          <p:cNvPr id="3" name="Slide Number Placeholder 2"/>
          <p:cNvSpPr>
            <a:spLocks noGrp="1"/>
          </p:cNvSpPr>
          <p:nvPr>
            <p:ph type="sldNum" sz="quarter" idx="12"/>
          </p:nvPr>
        </p:nvSpPr>
        <p:spPr/>
        <p:txBody>
          <a:bodyPr/>
          <a:lstStyle/>
          <a:p>
            <a:fld id="{CB3FC469-CA8B-4EE5-AE73-966FC6A86920}" type="slidenum">
              <a:rPr lang="en-US" smtClean="0"/>
              <a:t>51</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46646" y="2062976"/>
            <a:ext cx="3776832" cy="2832624"/>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3427" y="2062976"/>
            <a:ext cx="3776832" cy="28326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320" y="2062976"/>
            <a:ext cx="3776832" cy="283262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9814" y="2062976"/>
            <a:ext cx="3776832" cy="2832624"/>
          </a:xfrm>
          <a:prstGeom prst="rect">
            <a:avLst/>
          </a:prstGeom>
        </p:spPr>
      </p:pic>
      <p:sp>
        <p:nvSpPr>
          <p:cNvPr id="9" name="Right Arrow 8"/>
          <p:cNvSpPr/>
          <p:nvPr/>
        </p:nvSpPr>
        <p:spPr>
          <a:xfrm>
            <a:off x="2541736" y="5035576"/>
            <a:ext cx="8202464" cy="8753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Increasing priority on length reduction</a:t>
            </a:r>
          </a:p>
        </p:txBody>
      </p:sp>
      <p:sp>
        <p:nvSpPr>
          <p:cNvPr id="12" name="Left Arrow 11"/>
          <p:cNvSpPr/>
          <p:nvPr/>
        </p:nvSpPr>
        <p:spPr>
          <a:xfrm>
            <a:off x="2623457" y="5910942"/>
            <a:ext cx="7916174" cy="7345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Increasing priority on corridor width increasing</a:t>
            </a:r>
          </a:p>
        </p:txBody>
      </p:sp>
      <p:sp>
        <p:nvSpPr>
          <p:cNvPr id="10" name="TextBox 9">
            <a:extLst>
              <a:ext uri="{FF2B5EF4-FFF2-40B4-BE49-F238E27FC236}">
                <a16:creationId xmlns:a16="http://schemas.microsoft.com/office/drawing/2014/main" id="{1CA1CFE2-0E29-B3D9-78CB-6648811EDF3B}"/>
              </a:ext>
            </a:extLst>
          </p:cNvPr>
          <p:cNvSpPr txBox="1"/>
          <p:nvPr/>
        </p:nvSpPr>
        <p:spPr>
          <a:xfrm>
            <a:off x="653320" y="864226"/>
            <a:ext cx="11111217" cy="1200329"/>
          </a:xfrm>
          <a:prstGeom prst="rect">
            <a:avLst/>
          </a:prstGeom>
          <a:noFill/>
        </p:spPr>
        <p:txBody>
          <a:bodyPr wrap="square">
            <a:spAutoFit/>
          </a:bodyPr>
          <a:lstStyle/>
          <a:p>
            <a:r>
              <a:rPr lang="en-US" dirty="0"/>
              <a:t>The weight on the corridor width cost function term should be selected such that the width of a typical edge is on the same scale as its length.  If the width is scaled to be much larger than the length, the planner may take roundabout paths, however if the length is scaled larger than the width, the planner will not appropriately bias towards wider corridors.</a:t>
            </a:r>
          </a:p>
        </p:txBody>
      </p:sp>
    </p:spTree>
    <p:extLst>
      <p:ext uri="{BB962C8B-B14F-4D97-AF65-F5344CB8AC3E}">
        <p14:creationId xmlns:p14="http://schemas.microsoft.com/office/powerpoint/2010/main" val="2915359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1287673"/>
          </a:xfrm>
        </p:spPr>
        <p:txBody>
          <a:bodyPr>
            <a:normAutofit/>
          </a:bodyPr>
          <a:lstStyle/>
          <a:p>
            <a:r>
              <a:rPr lang="en-US" dirty="0"/>
              <a:t>Rather than tuning the weighting, we can also produce alternate paths by filtering the graph after each planning iteration to contain only paths wider than the narrowest choke point in the prior path.</a:t>
            </a:r>
          </a:p>
        </p:txBody>
      </p:sp>
      <p:sp>
        <p:nvSpPr>
          <p:cNvPr id="3" name="Slide Number Placeholder 2"/>
          <p:cNvSpPr>
            <a:spLocks noGrp="1"/>
          </p:cNvSpPr>
          <p:nvPr>
            <p:ph type="sldNum" sz="quarter" idx="12"/>
          </p:nvPr>
        </p:nvSpPr>
        <p:spPr/>
        <p:txBody>
          <a:bodyPr/>
          <a:lstStyle/>
          <a:p>
            <a:fld id="{CB3FC469-CA8B-4EE5-AE73-966FC6A86920}" type="slidenum">
              <a:rPr lang="en-US" smtClean="0"/>
              <a:t>52</a:t>
            </a:fld>
            <a:endParaRPr lang="en-US"/>
          </a:p>
        </p:txBody>
      </p:sp>
      <p:pic>
        <p:nvPicPr>
          <p:cNvPr id="11" name="Picture 10">
            <a:extLst>
              <a:ext uri="{FF2B5EF4-FFF2-40B4-BE49-F238E27FC236}">
                <a16:creationId xmlns:a16="http://schemas.microsoft.com/office/drawing/2014/main" id="{84ABF8C3-3E80-8B48-416E-6DEEF89E22C4}"/>
              </a:ext>
            </a:extLst>
          </p:cNvPr>
          <p:cNvPicPr>
            <a:picLocks noChangeAspect="1"/>
          </p:cNvPicPr>
          <p:nvPr/>
        </p:nvPicPr>
        <p:blipFill>
          <a:blip r:embed="rId2"/>
          <a:stretch>
            <a:fillRect/>
          </a:stretch>
        </p:blipFill>
        <p:spPr>
          <a:xfrm>
            <a:off x="866463" y="2222938"/>
            <a:ext cx="9704229" cy="3237312"/>
          </a:xfrm>
          <a:prstGeom prst="rect">
            <a:avLst/>
          </a:prstGeom>
        </p:spPr>
      </p:pic>
    </p:spTree>
    <p:extLst>
      <p:ext uri="{BB962C8B-B14F-4D97-AF65-F5344CB8AC3E}">
        <p14:creationId xmlns:p14="http://schemas.microsoft.com/office/powerpoint/2010/main" val="4005818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884902"/>
          </a:xfrm>
        </p:spPr>
        <p:txBody>
          <a:bodyPr>
            <a:normAutofit fontScale="90000"/>
          </a:bodyPr>
          <a:lstStyle/>
          <a:p>
            <a:r>
              <a:rPr lang="en-US" dirty="0"/>
              <a:t>Rather than tuning the weighting, we can also produce alternate paths by filtering the graph after each planning iteration to contain only paths wider than the narrowest choke point in the prior path.</a:t>
            </a:r>
          </a:p>
        </p:txBody>
      </p:sp>
      <p:sp>
        <p:nvSpPr>
          <p:cNvPr id="3" name="Slide Number Placeholder 2"/>
          <p:cNvSpPr>
            <a:spLocks noGrp="1"/>
          </p:cNvSpPr>
          <p:nvPr>
            <p:ph type="sldNum" sz="quarter" idx="12"/>
          </p:nvPr>
        </p:nvSpPr>
        <p:spPr/>
        <p:txBody>
          <a:bodyPr/>
          <a:lstStyle/>
          <a:p>
            <a:fld id="{CB3FC469-CA8B-4EE5-AE73-966FC6A86920}" type="slidenum">
              <a:rPr lang="en-US" smtClean="0"/>
              <a:t>53</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00368" y="1777847"/>
            <a:ext cx="3619351" cy="2714513"/>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58" y="1766953"/>
            <a:ext cx="3619351" cy="271451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1989" y="1766952"/>
            <a:ext cx="3619351" cy="2714513"/>
          </a:xfrm>
          <a:prstGeom prst="rect">
            <a:avLst/>
          </a:prstGeom>
        </p:spPr>
      </p:pic>
      <p:sp>
        <p:nvSpPr>
          <p:cNvPr id="4" name="TextBox 3"/>
          <p:cNvSpPr txBox="1"/>
          <p:nvPr/>
        </p:nvSpPr>
        <p:spPr>
          <a:xfrm>
            <a:off x="1709057" y="4822371"/>
            <a:ext cx="1534886" cy="369332"/>
          </a:xfrm>
          <a:prstGeom prst="rect">
            <a:avLst/>
          </a:prstGeom>
          <a:noFill/>
        </p:spPr>
        <p:txBody>
          <a:bodyPr wrap="square" rtlCol="0">
            <a:spAutoFit/>
          </a:bodyPr>
          <a:lstStyle/>
          <a:p>
            <a:r>
              <a:rPr lang="en-US" dirty="0"/>
              <a:t>Iteration 1</a:t>
            </a:r>
          </a:p>
        </p:txBody>
      </p:sp>
      <p:sp>
        <p:nvSpPr>
          <p:cNvPr id="10" name="TextBox 9"/>
          <p:cNvSpPr txBox="1"/>
          <p:nvPr/>
        </p:nvSpPr>
        <p:spPr>
          <a:xfrm>
            <a:off x="5763985" y="4833256"/>
            <a:ext cx="1534886" cy="369332"/>
          </a:xfrm>
          <a:prstGeom prst="rect">
            <a:avLst/>
          </a:prstGeom>
          <a:noFill/>
        </p:spPr>
        <p:txBody>
          <a:bodyPr wrap="square" rtlCol="0">
            <a:spAutoFit/>
          </a:bodyPr>
          <a:lstStyle/>
          <a:p>
            <a:r>
              <a:rPr lang="en-US" dirty="0"/>
              <a:t>Iteration 3</a:t>
            </a:r>
          </a:p>
        </p:txBody>
      </p:sp>
      <p:sp>
        <p:nvSpPr>
          <p:cNvPr id="11" name="TextBox 10"/>
          <p:cNvSpPr txBox="1"/>
          <p:nvPr/>
        </p:nvSpPr>
        <p:spPr>
          <a:xfrm>
            <a:off x="9818914" y="4790105"/>
            <a:ext cx="1534886" cy="369332"/>
          </a:xfrm>
          <a:prstGeom prst="rect">
            <a:avLst/>
          </a:prstGeom>
          <a:noFill/>
        </p:spPr>
        <p:txBody>
          <a:bodyPr wrap="square" rtlCol="0">
            <a:spAutoFit/>
          </a:bodyPr>
          <a:lstStyle/>
          <a:p>
            <a:r>
              <a:rPr lang="en-US" dirty="0"/>
              <a:t>Iteration 5</a:t>
            </a:r>
          </a:p>
        </p:txBody>
      </p:sp>
    </p:spTree>
    <p:extLst>
      <p:ext uri="{BB962C8B-B14F-4D97-AF65-F5344CB8AC3E}">
        <p14:creationId xmlns:p14="http://schemas.microsoft.com/office/powerpoint/2010/main" val="1735175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This method is improved over the visibility graph-based alternate path plan generation as there is now only one routable edge per corridor so corridors are never reused.</a:t>
            </a:r>
          </a:p>
        </p:txBody>
      </p:sp>
      <p:sp>
        <p:nvSpPr>
          <p:cNvPr id="3" name="Slide Number Placeholder 2"/>
          <p:cNvSpPr>
            <a:spLocks noGrp="1"/>
          </p:cNvSpPr>
          <p:nvPr>
            <p:ph type="sldNum" sz="quarter" idx="12"/>
          </p:nvPr>
        </p:nvSpPr>
        <p:spPr/>
        <p:txBody>
          <a:bodyPr/>
          <a:lstStyle/>
          <a:p>
            <a:fld id="{CB3FC469-CA8B-4EE5-AE73-966FC6A86920}" type="slidenum">
              <a:rPr lang="en-US" smtClean="0"/>
              <a:t>54</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961" y="1429340"/>
            <a:ext cx="5735758" cy="4301819"/>
          </a:xfrm>
        </p:spPr>
      </p:pic>
      <p:pic>
        <p:nvPicPr>
          <p:cNvPr id="6" name="Picture 5"/>
          <p:cNvPicPr>
            <a:picLocks noChangeAspect="1"/>
          </p:cNvPicPr>
          <p:nvPr/>
        </p:nvPicPr>
        <p:blipFill>
          <a:blip r:embed="rId3"/>
          <a:stretch>
            <a:fillRect/>
          </a:stretch>
        </p:blipFill>
        <p:spPr>
          <a:xfrm>
            <a:off x="643612" y="1579999"/>
            <a:ext cx="5334000" cy="4000500"/>
          </a:xfrm>
          <a:prstGeom prst="rect">
            <a:avLst/>
          </a:prstGeom>
        </p:spPr>
      </p:pic>
      <p:sp>
        <p:nvSpPr>
          <p:cNvPr id="7" name="TextBox 6"/>
          <p:cNvSpPr txBox="1"/>
          <p:nvPr/>
        </p:nvSpPr>
        <p:spPr>
          <a:xfrm>
            <a:off x="2754087" y="5745578"/>
            <a:ext cx="1534886" cy="923330"/>
          </a:xfrm>
          <a:prstGeom prst="rect">
            <a:avLst/>
          </a:prstGeom>
          <a:noFill/>
        </p:spPr>
        <p:txBody>
          <a:bodyPr wrap="square" rtlCol="0">
            <a:spAutoFit/>
          </a:bodyPr>
          <a:lstStyle/>
          <a:p>
            <a:r>
              <a:rPr lang="en-US" dirty="0"/>
              <a:t>Old method, visibility graph-based</a:t>
            </a:r>
          </a:p>
        </p:txBody>
      </p:sp>
      <p:sp>
        <p:nvSpPr>
          <p:cNvPr id="8" name="TextBox 7"/>
          <p:cNvSpPr txBox="1"/>
          <p:nvPr/>
        </p:nvSpPr>
        <p:spPr>
          <a:xfrm>
            <a:off x="8311242" y="5925362"/>
            <a:ext cx="2128157" cy="923330"/>
          </a:xfrm>
          <a:prstGeom prst="rect">
            <a:avLst/>
          </a:prstGeom>
          <a:noFill/>
        </p:spPr>
        <p:txBody>
          <a:bodyPr wrap="square" rtlCol="0">
            <a:spAutoFit/>
          </a:bodyPr>
          <a:lstStyle/>
          <a:p>
            <a:r>
              <a:rPr lang="en-US" dirty="0"/>
              <a:t>New method, medial axis/</a:t>
            </a:r>
            <a:r>
              <a:rPr lang="en-US" dirty="0" err="1"/>
              <a:t>Voronoi</a:t>
            </a:r>
            <a:r>
              <a:rPr lang="en-US" dirty="0"/>
              <a:t>-based</a:t>
            </a:r>
          </a:p>
        </p:txBody>
      </p:sp>
      <p:sp>
        <p:nvSpPr>
          <p:cNvPr id="9" name="Oval 8"/>
          <p:cNvSpPr/>
          <p:nvPr/>
        </p:nvSpPr>
        <p:spPr>
          <a:xfrm>
            <a:off x="2046514" y="3144820"/>
            <a:ext cx="870857" cy="43542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a:off x="3009223" y="2633190"/>
            <a:ext cx="2455405" cy="131832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Corridor used repeatedly</a:t>
            </a:r>
          </a:p>
        </p:txBody>
      </p:sp>
    </p:spTree>
    <p:extLst>
      <p:ext uri="{BB962C8B-B14F-4D97-AF65-F5344CB8AC3E}">
        <p14:creationId xmlns:p14="http://schemas.microsoft.com/office/powerpoint/2010/main" val="615238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1330993"/>
          </a:xfrm>
        </p:spPr>
        <p:txBody>
          <a:bodyPr>
            <a:normAutofit fontScale="90000"/>
          </a:bodyPr>
          <a:lstStyle/>
          <a:p>
            <a:r>
              <a:rPr lang="en-US" dirty="0"/>
              <a:t>Further, the “bouncing” behavior where the planner “bounced” between walls in a corridor is eliminated as this was due to slight differences in the amount of calculated width between a visibility graph edge that laterally crossed a corridor vs one that traversed longitudinally down the corridor.</a:t>
            </a:r>
          </a:p>
        </p:txBody>
      </p:sp>
      <p:sp>
        <p:nvSpPr>
          <p:cNvPr id="3" name="Slide Number Placeholder 2"/>
          <p:cNvSpPr>
            <a:spLocks noGrp="1"/>
          </p:cNvSpPr>
          <p:nvPr>
            <p:ph type="sldNum" sz="quarter" idx="12"/>
          </p:nvPr>
        </p:nvSpPr>
        <p:spPr/>
        <p:txBody>
          <a:bodyPr/>
          <a:lstStyle/>
          <a:p>
            <a:fld id="{CB3FC469-CA8B-4EE5-AE73-966FC6A86920}" type="slidenum">
              <a:rPr lang="en-US" smtClean="0"/>
              <a:t>55</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961" y="1429340"/>
            <a:ext cx="5735758" cy="4301819"/>
          </a:xfrm>
        </p:spPr>
      </p:pic>
      <p:pic>
        <p:nvPicPr>
          <p:cNvPr id="6" name="Picture 5"/>
          <p:cNvPicPr>
            <a:picLocks noChangeAspect="1"/>
          </p:cNvPicPr>
          <p:nvPr/>
        </p:nvPicPr>
        <p:blipFill>
          <a:blip r:embed="rId3"/>
          <a:stretch>
            <a:fillRect/>
          </a:stretch>
        </p:blipFill>
        <p:spPr>
          <a:xfrm>
            <a:off x="730697" y="1579999"/>
            <a:ext cx="5334000" cy="4000500"/>
          </a:xfrm>
          <a:prstGeom prst="rect">
            <a:avLst/>
          </a:prstGeom>
        </p:spPr>
      </p:pic>
      <p:sp>
        <p:nvSpPr>
          <p:cNvPr id="7" name="TextBox 6"/>
          <p:cNvSpPr txBox="1"/>
          <p:nvPr/>
        </p:nvSpPr>
        <p:spPr>
          <a:xfrm>
            <a:off x="2754087" y="5745578"/>
            <a:ext cx="1534886" cy="923330"/>
          </a:xfrm>
          <a:prstGeom prst="rect">
            <a:avLst/>
          </a:prstGeom>
          <a:noFill/>
        </p:spPr>
        <p:txBody>
          <a:bodyPr wrap="square" rtlCol="0">
            <a:spAutoFit/>
          </a:bodyPr>
          <a:lstStyle/>
          <a:p>
            <a:r>
              <a:rPr lang="en-US" dirty="0"/>
              <a:t>Old method, visibility graph-based</a:t>
            </a:r>
          </a:p>
        </p:txBody>
      </p:sp>
      <p:sp>
        <p:nvSpPr>
          <p:cNvPr id="8" name="TextBox 7"/>
          <p:cNvSpPr txBox="1"/>
          <p:nvPr/>
        </p:nvSpPr>
        <p:spPr>
          <a:xfrm>
            <a:off x="8311242" y="5925362"/>
            <a:ext cx="2128157" cy="923330"/>
          </a:xfrm>
          <a:prstGeom prst="rect">
            <a:avLst/>
          </a:prstGeom>
          <a:noFill/>
        </p:spPr>
        <p:txBody>
          <a:bodyPr wrap="square" rtlCol="0">
            <a:spAutoFit/>
          </a:bodyPr>
          <a:lstStyle/>
          <a:p>
            <a:r>
              <a:rPr lang="en-US" dirty="0"/>
              <a:t>New method, medial axis/</a:t>
            </a:r>
            <a:r>
              <a:rPr lang="en-US" dirty="0" err="1"/>
              <a:t>Voronoi</a:t>
            </a:r>
            <a:r>
              <a:rPr lang="en-US" dirty="0"/>
              <a:t>-based</a:t>
            </a:r>
          </a:p>
        </p:txBody>
      </p:sp>
      <p:sp>
        <p:nvSpPr>
          <p:cNvPr id="9" name="Oval 8"/>
          <p:cNvSpPr/>
          <p:nvPr/>
        </p:nvSpPr>
        <p:spPr>
          <a:xfrm>
            <a:off x="3069771" y="3418114"/>
            <a:ext cx="696686" cy="4887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a:off x="3876260" y="3144820"/>
            <a:ext cx="2455405" cy="131832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Corridor traversed laterally</a:t>
            </a:r>
          </a:p>
        </p:txBody>
      </p:sp>
    </p:spTree>
    <p:extLst>
      <p:ext uri="{BB962C8B-B14F-4D97-AF65-F5344CB8AC3E}">
        <p14:creationId xmlns:p14="http://schemas.microsoft.com/office/powerpoint/2010/main" val="1618219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4D449-21D0-3D6D-9CB7-5C5A761B8B57}"/>
              </a:ext>
            </a:extLst>
          </p:cNvPr>
          <p:cNvSpPr>
            <a:spLocks noGrp="1"/>
          </p:cNvSpPr>
          <p:nvPr>
            <p:ph type="title"/>
          </p:nvPr>
        </p:nvSpPr>
        <p:spPr>
          <a:xfrm>
            <a:off x="643612" y="83927"/>
            <a:ext cx="11376107" cy="1669717"/>
          </a:xfrm>
        </p:spPr>
        <p:txBody>
          <a:bodyPr>
            <a:normAutofit/>
          </a:bodyPr>
          <a:lstStyle/>
          <a:p>
            <a:r>
              <a:rPr lang="en-US" dirty="0"/>
              <a:t>Highlight that the alt path plan work essentially fixes the issue of "we have to dilate the field based on vehicle dynamics and go from there" now you get edge width in the map so you just filter edges that don't work during planning. no need to make a new map every time.</a:t>
            </a:r>
          </a:p>
        </p:txBody>
      </p:sp>
      <p:sp>
        <p:nvSpPr>
          <p:cNvPr id="3" name="Slide Number Placeholder 2">
            <a:extLst>
              <a:ext uri="{FF2B5EF4-FFF2-40B4-BE49-F238E27FC236}">
                <a16:creationId xmlns:a16="http://schemas.microsoft.com/office/drawing/2014/main" id="{5F5AB5CA-8513-7A03-7E0F-FFB3E12BC025}"/>
              </a:ext>
            </a:extLst>
          </p:cNvPr>
          <p:cNvSpPr>
            <a:spLocks noGrp="1"/>
          </p:cNvSpPr>
          <p:nvPr>
            <p:ph type="sldNum" sz="quarter" idx="12"/>
          </p:nvPr>
        </p:nvSpPr>
        <p:spPr/>
        <p:txBody>
          <a:bodyPr/>
          <a:lstStyle/>
          <a:p>
            <a:fld id="{CB3FC469-CA8B-4EE5-AE73-966FC6A86920}" type="slidenum">
              <a:rPr lang="en-US" smtClean="0"/>
              <a:t>56</a:t>
            </a:fld>
            <a:endParaRPr lang="en-US"/>
          </a:p>
        </p:txBody>
      </p:sp>
      <p:sp>
        <p:nvSpPr>
          <p:cNvPr id="4" name="Content Placeholder 3">
            <a:extLst>
              <a:ext uri="{FF2B5EF4-FFF2-40B4-BE49-F238E27FC236}">
                <a16:creationId xmlns:a16="http://schemas.microsoft.com/office/drawing/2014/main" id="{C9EF90ED-ED2E-5210-B785-7CF79206270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089709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B2CAC-7923-43DB-2CD6-0BDFD4FE6172}"/>
              </a:ext>
            </a:extLst>
          </p:cNvPr>
          <p:cNvSpPr>
            <a:spLocks noGrp="1"/>
          </p:cNvSpPr>
          <p:nvPr>
            <p:ph type="title"/>
          </p:nvPr>
        </p:nvSpPr>
        <p:spPr>
          <a:xfrm>
            <a:off x="643612" y="83927"/>
            <a:ext cx="11376107" cy="1231306"/>
          </a:xfrm>
        </p:spPr>
        <p:txBody>
          <a:bodyPr>
            <a:normAutofit/>
          </a:bodyPr>
          <a:lstStyle/>
          <a:p>
            <a:r>
              <a:rPr lang="en-US" dirty="0"/>
              <a:t>Previously, we had generated alternate paths from the initial start to the finish, both from the </a:t>
            </a:r>
            <a:r>
              <a:rPr lang="en-US" dirty="0" err="1"/>
              <a:t>vgraph</a:t>
            </a:r>
            <a:r>
              <a:rPr lang="en-US" dirty="0"/>
              <a:t> and the medial axis graph.</a:t>
            </a:r>
          </a:p>
        </p:txBody>
      </p:sp>
      <p:sp>
        <p:nvSpPr>
          <p:cNvPr id="3" name="Slide Number Placeholder 2">
            <a:extLst>
              <a:ext uri="{FF2B5EF4-FFF2-40B4-BE49-F238E27FC236}">
                <a16:creationId xmlns:a16="http://schemas.microsoft.com/office/drawing/2014/main" id="{537274D9-52B3-D69D-A008-3768D54E6F5C}"/>
              </a:ext>
            </a:extLst>
          </p:cNvPr>
          <p:cNvSpPr>
            <a:spLocks noGrp="1"/>
          </p:cNvSpPr>
          <p:nvPr>
            <p:ph type="sldNum" sz="quarter" idx="12"/>
          </p:nvPr>
        </p:nvSpPr>
        <p:spPr/>
        <p:txBody>
          <a:bodyPr/>
          <a:lstStyle/>
          <a:p>
            <a:fld id="{CB3FC469-CA8B-4EE5-AE73-966FC6A86920}" type="slidenum">
              <a:rPr lang="en-US" smtClean="0"/>
              <a:t>57</a:t>
            </a:fld>
            <a:endParaRPr lang="en-US"/>
          </a:p>
        </p:txBody>
      </p:sp>
      <p:pic>
        <p:nvPicPr>
          <p:cNvPr id="6" name="Content Placeholder 5" descr="A graph with blue and orange lines&#10;&#10;Description automatically generated">
            <a:extLst>
              <a:ext uri="{FF2B5EF4-FFF2-40B4-BE49-F238E27FC236}">
                <a16:creationId xmlns:a16="http://schemas.microsoft.com/office/drawing/2014/main" id="{7D13FBA2-E6B0-FB90-4D3B-EDF23CDF33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667" y="1736377"/>
            <a:ext cx="5333333" cy="4000000"/>
          </a:xfrm>
        </p:spPr>
      </p:pic>
      <p:pic>
        <p:nvPicPr>
          <p:cNvPr id="8" name="Picture 7" descr="A map of a route&#10;&#10;Description automatically generated">
            <a:extLst>
              <a:ext uri="{FF2B5EF4-FFF2-40B4-BE49-F238E27FC236}">
                <a16:creationId xmlns:a16="http://schemas.microsoft.com/office/drawing/2014/main" id="{4125FB2A-B829-04FD-CC65-5975DE1D5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6386" y="1736377"/>
            <a:ext cx="5333333" cy="4000000"/>
          </a:xfrm>
          <a:prstGeom prst="rect">
            <a:avLst/>
          </a:prstGeom>
        </p:spPr>
      </p:pic>
      <p:sp>
        <p:nvSpPr>
          <p:cNvPr id="12" name="TextBox 11">
            <a:extLst>
              <a:ext uri="{FF2B5EF4-FFF2-40B4-BE49-F238E27FC236}">
                <a16:creationId xmlns:a16="http://schemas.microsoft.com/office/drawing/2014/main" id="{D9BE5EDE-B6FB-3144-C2D8-F9F9E646FFB3}"/>
              </a:ext>
            </a:extLst>
          </p:cNvPr>
          <p:cNvSpPr txBox="1"/>
          <p:nvPr/>
        </p:nvSpPr>
        <p:spPr>
          <a:xfrm>
            <a:off x="2368732" y="5788189"/>
            <a:ext cx="2386148" cy="369332"/>
          </a:xfrm>
          <a:prstGeom prst="rect">
            <a:avLst/>
          </a:prstGeom>
          <a:noFill/>
          <a:ln>
            <a:solidFill>
              <a:srgbClr val="FF0000"/>
            </a:solidFill>
          </a:ln>
        </p:spPr>
        <p:txBody>
          <a:bodyPr wrap="square" rtlCol="0">
            <a:spAutoFit/>
          </a:bodyPr>
          <a:lstStyle/>
          <a:p>
            <a:r>
              <a:rPr lang="en-US" dirty="0"/>
              <a:t>Visibility graph method</a:t>
            </a:r>
          </a:p>
        </p:txBody>
      </p:sp>
      <p:sp>
        <p:nvSpPr>
          <p:cNvPr id="4" name="TextBox 3">
            <a:extLst>
              <a:ext uri="{FF2B5EF4-FFF2-40B4-BE49-F238E27FC236}">
                <a16:creationId xmlns:a16="http://schemas.microsoft.com/office/drawing/2014/main" id="{5DB041AC-6A12-BF81-44ED-785EFA43EE5B}"/>
              </a:ext>
            </a:extLst>
          </p:cNvPr>
          <p:cNvSpPr txBox="1"/>
          <p:nvPr/>
        </p:nvSpPr>
        <p:spPr>
          <a:xfrm>
            <a:off x="8436598" y="5815029"/>
            <a:ext cx="2386148" cy="646331"/>
          </a:xfrm>
          <a:prstGeom prst="rect">
            <a:avLst/>
          </a:prstGeom>
          <a:noFill/>
          <a:ln>
            <a:solidFill>
              <a:srgbClr val="FF0000"/>
            </a:solidFill>
          </a:ln>
        </p:spPr>
        <p:txBody>
          <a:bodyPr wrap="square" rtlCol="0">
            <a:spAutoFit/>
          </a:bodyPr>
          <a:lstStyle/>
          <a:p>
            <a:r>
              <a:rPr lang="en-US" dirty="0"/>
              <a:t>Medial axis graph method</a:t>
            </a:r>
          </a:p>
        </p:txBody>
      </p:sp>
    </p:spTree>
    <p:extLst>
      <p:ext uri="{BB962C8B-B14F-4D97-AF65-F5344CB8AC3E}">
        <p14:creationId xmlns:p14="http://schemas.microsoft.com/office/powerpoint/2010/main" val="22529646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AAE55E-FD30-B9A5-C8ED-B1C65C4A5113}"/>
              </a:ext>
            </a:extLst>
          </p:cNvPr>
          <p:cNvPicPr>
            <a:picLocks noChangeAspect="1"/>
          </p:cNvPicPr>
          <p:nvPr/>
        </p:nvPicPr>
        <p:blipFill>
          <a:blip r:embed="rId2"/>
          <a:stretch>
            <a:fillRect/>
          </a:stretch>
        </p:blipFill>
        <p:spPr>
          <a:xfrm>
            <a:off x="7272866" y="1258426"/>
            <a:ext cx="5418667" cy="4064000"/>
          </a:xfrm>
          <a:prstGeom prst="rect">
            <a:avLst/>
          </a:prstGeom>
          <a:noFill/>
        </p:spPr>
      </p:pic>
      <p:sp>
        <p:nvSpPr>
          <p:cNvPr id="3" name="Slide Number Placeholder 2">
            <a:extLst>
              <a:ext uri="{FF2B5EF4-FFF2-40B4-BE49-F238E27FC236}">
                <a16:creationId xmlns:a16="http://schemas.microsoft.com/office/drawing/2014/main" id="{F85FB88B-C823-F77D-C6C3-1D83B93B9385}"/>
              </a:ext>
            </a:extLst>
          </p:cNvPr>
          <p:cNvSpPr>
            <a:spLocks noGrp="1"/>
          </p:cNvSpPr>
          <p:nvPr>
            <p:ph type="sldNum" sz="quarter" idx="12"/>
          </p:nvPr>
        </p:nvSpPr>
        <p:spPr>
          <a:xfrm>
            <a:off x="8610600" y="6632345"/>
            <a:ext cx="2743200" cy="225244"/>
          </a:xfrm>
        </p:spPr>
        <p:txBody>
          <a:bodyPr anchor="ctr">
            <a:normAutofit/>
          </a:bodyPr>
          <a:lstStyle/>
          <a:p>
            <a:pPr>
              <a:lnSpc>
                <a:spcPct val="90000"/>
              </a:lnSpc>
              <a:spcAft>
                <a:spcPts val="600"/>
              </a:spcAft>
            </a:pPr>
            <a:fld id="{CB3FC469-CA8B-4EE5-AE73-966FC6A86920}" type="slidenum">
              <a:rPr lang="en-US" sz="900" smtClean="0"/>
              <a:pPr>
                <a:lnSpc>
                  <a:spcPct val="90000"/>
                </a:lnSpc>
                <a:spcAft>
                  <a:spcPts val="600"/>
                </a:spcAft>
              </a:pPr>
              <a:t>58</a:t>
            </a:fld>
            <a:endParaRPr lang="en-US" sz="900"/>
          </a:p>
        </p:txBody>
      </p:sp>
      <p:sp>
        <p:nvSpPr>
          <p:cNvPr id="2" name="Title 1">
            <a:extLst>
              <a:ext uri="{FF2B5EF4-FFF2-40B4-BE49-F238E27FC236}">
                <a16:creationId xmlns:a16="http://schemas.microsoft.com/office/drawing/2014/main" id="{082A452E-8063-B040-6EFC-1D104EFFF049}"/>
              </a:ext>
            </a:extLst>
          </p:cNvPr>
          <p:cNvSpPr>
            <a:spLocks noGrp="1"/>
          </p:cNvSpPr>
          <p:nvPr>
            <p:ph type="title"/>
          </p:nvPr>
        </p:nvSpPr>
        <p:spPr>
          <a:xfrm>
            <a:off x="643612" y="83927"/>
            <a:ext cx="11376107" cy="781877"/>
          </a:xfrm>
        </p:spPr>
        <p:txBody>
          <a:bodyPr anchor="b">
            <a:normAutofit/>
          </a:bodyPr>
          <a:lstStyle/>
          <a:p>
            <a:r>
              <a:rPr lang="en-US" sz="2200"/>
              <a:t>With the medial axis graph, we can approach this differently, generating paths from the initial path at nodes where the motion planner may deviate during path following.</a:t>
            </a:r>
          </a:p>
        </p:txBody>
      </p:sp>
      <p:pic>
        <p:nvPicPr>
          <p:cNvPr id="14" name="Picture 13">
            <a:extLst>
              <a:ext uri="{FF2B5EF4-FFF2-40B4-BE49-F238E27FC236}">
                <a16:creationId xmlns:a16="http://schemas.microsoft.com/office/drawing/2014/main" id="{A3F92E40-2CBD-47BB-8532-C8331CB50C95}"/>
              </a:ext>
            </a:extLst>
          </p:cNvPr>
          <p:cNvPicPr>
            <a:picLocks noChangeAspect="1"/>
          </p:cNvPicPr>
          <p:nvPr/>
        </p:nvPicPr>
        <p:blipFill rotWithShape="1">
          <a:blip r:embed="rId3"/>
          <a:srcRect l="7030" r="23804"/>
          <a:stretch/>
        </p:blipFill>
        <p:spPr>
          <a:xfrm>
            <a:off x="0" y="1117758"/>
            <a:ext cx="6331954" cy="3781953"/>
          </a:xfrm>
          <a:prstGeom prst="rect">
            <a:avLst/>
          </a:prstGeom>
        </p:spPr>
      </p:pic>
      <p:pic>
        <p:nvPicPr>
          <p:cNvPr id="17" name="Picture 16">
            <a:extLst>
              <a:ext uri="{FF2B5EF4-FFF2-40B4-BE49-F238E27FC236}">
                <a16:creationId xmlns:a16="http://schemas.microsoft.com/office/drawing/2014/main" id="{B6B768D2-5FD2-25C7-4999-10A1ECC3ADB3}"/>
              </a:ext>
            </a:extLst>
          </p:cNvPr>
          <p:cNvPicPr>
            <a:picLocks noChangeAspect="1"/>
          </p:cNvPicPr>
          <p:nvPr/>
        </p:nvPicPr>
        <p:blipFill rotWithShape="1">
          <a:blip r:embed="rId3"/>
          <a:srcRect l="53137" t="14897"/>
          <a:stretch/>
        </p:blipFill>
        <p:spPr>
          <a:xfrm>
            <a:off x="3437157" y="1681141"/>
            <a:ext cx="4290261" cy="3218570"/>
          </a:xfrm>
          <a:prstGeom prst="rect">
            <a:avLst/>
          </a:prstGeom>
        </p:spPr>
      </p:pic>
    </p:spTree>
    <p:extLst>
      <p:ext uri="{BB962C8B-B14F-4D97-AF65-F5344CB8AC3E}">
        <p14:creationId xmlns:p14="http://schemas.microsoft.com/office/powerpoint/2010/main" val="313105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5FB88B-C823-F77D-C6C3-1D83B93B9385}"/>
              </a:ext>
            </a:extLst>
          </p:cNvPr>
          <p:cNvSpPr>
            <a:spLocks noGrp="1"/>
          </p:cNvSpPr>
          <p:nvPr>
            <p:ph type="sldNum" sz="quarter" idx="12"/>
          </p:nvPr>
        </p:nvSpPr>
        <p:spPr>
          <a:xfrm>
            <a:off x="8610600" y="6632345"/>
            <a:ext cx="2743200" cy="225244"/>
          </a:xfrm>
        </p:spPr>
        <p:txBody>
          <a:bodyPr anchor="ctr">
            <a:normAutofit/>
          </a:bodyPr>
          <a:lstStyle/>
          <a:p>
            <a:pPr>
              <a:lnSpc>
                <a:spcPct val="90000"/>
              </a:lnSpc>
              <a:spcAft>
                <a:spcPts val="600"/>
              </a:spcAft>
            </a:pPr>
            <a:fld id="{CB3FC469-CA8B-4EE5-AE73-966FC6A86920}" type="slidenum">
              <a:rPr lang="en-US" sz="900" smtClean="0"/>
              <a:pPr>
                <a:lnSpc>
                  <a:spcPct val="90000"/>
                </a:lnSpc>
                <a:spcAft>
                  <a:spcPts val="600"/>
                </a:spcAft>
              </a:pPr>
              <a:t>59</a:t>
            </a:fld>
            <a:endParaRPr lang="en-US" sz="900"/>
          </a:p>
        </p:txBody>
      </p:sp>
      <p:sp>
        <p:nvSpPr>
          <p:cNvPr id="2" name="Title 1">
            <a:extLst>
              <a:ext uri="{FF2B5EF4-FFF2-40B4-BE49-F238E27FC236}">
                <a16:creationId xmlns:a16="http://schemas.microsoft.com/office/drawing/2014/main" id="{082A452E-8063-B040-6EFC-1D104EFFF049}"/>
              </a:ext>
            </a:extLst>
          </p:cNvPr>
          <p:cNvSpPr>
            <a:spLocks noGrp="1"/>
          </p:cNvSpPr>
          <p:nvPr>
            <p:ph type="title"/>
          </p:nvPr>
        </p:nvSpPr>
        <p:spPr>
          <a:xfrm>
            <a:off x="643612" y="83927"/>
            <a:ext cx="11376107" cy="781877"/>
          </a:xfrm>
        </p:spPr>
        <p:txBody>
          <a:bodyPr anchor="b">
            <a:normAutofit/>
          </a:bodyPr>
          <a:lstStyle/>
          <a:p>
            <a:r>
              <a:rPr lang="en-US" sz="2200"/>
              <a:t>With the medial axis graph, we can approach this differently, generating paths from the initial path at nodes where the motion planner may deviate during path following.</a:t>
            </a:r>
          </a:p>
        </p:txBody>
      </p:sp>
      <p:pic>
        <p:nvPicPr>
          <p:cNvPr id="14" name="Picture 13">
            <a:extLst>
              <a:ext uri="{FF2B5EF4-FFF2-40B4-BE49-F238E27FC236}">
                <a16:creationId xmlns:a16="http://schemas.microsoft.com/office/drawing/2014/main" id="{A3F92E40-2CBD-47BB-8532-C8331CB50C95}"/>
              </a:ext>
            </a:extLst>
          </p:cNvPr>
          <p:cNvPicPr>
            <a:picLocks noChangeAspect="1"/>
          </p:cNvPicPr>
          <p:nvPr/>
        </p:nvPicPr>
        <p:blipFill rotWithShape="1">
          <a:blip r:embed="rId2"/>
          <a:srcRect l="7030" r="23804"/>
          <a:stretch/>
        </p:blipFill>
        <p:spPr>
          <a:xfrm>
            <a:off x="0" y="1117758"/>
            <a:ext cx="6331954" cy="3781953"/>
          </a:xfrm>
          <a:prstGeom prst="rect">
            <a:avLst/>
          </a:prstGeom>
        </p:spPr>
      </p:pic>
      <p:pic>
        <p:nvPicPr>
          <p:cNvPr id="17" name="Picture 16">
            <a:extLst>
              <a:ext uri="{FF2B5EF4-FFF2-40B4-BE49-F238E27FC236}">
                <a16:creationId xmlns:a16="http://schemas.microsoft.com/office/drawing/2014/main" id="{B6B768D2-5FD2-25C7-4999-10A1ECC3ADB3}"/>
              </a:ext>
            </a:extLst>
          </p:cNvPr>
          <p:cNvPicPr>
            <a:picLocks noChangeAspect="1"/>
          </p:cNvPicPr>
          <p:nvPr/>
        </p:nvPicPr>
        <p:blipFill rotWithShape="1">
          <a:blip r:embed="rId2"/>
          <a:srcRect l="53137" t="14897"/>
          <a:stretch/>
        </p:blipFill>
        <p:spPr>
          <a:xfrm>
            <a:off x="3437157" y="1681141"/>
            <a:ext cx="4290261" cy="3218570"/>
          </a:xfrm>
          <a:prstGeom prst="rect">
            <a:avLst/>
          </a:prstGeom>
        </p:spPr>
      </p:pic>
      <p:pic>
        <p:nvPicPr>
          <p:cNvPr id="5" name="Picture 4">
            <a:extLst>
              <a:ext uri="{FF2B5EF4-FFF2-40B4-BE49-F238E27FC236}">
                <a16:creationId xmlns:a16="http://schemas.microsoft.com/office/drawing/2014/main" id="{58FACD4B-C6BD-9943-3904-0D29AC706824}"/>
              </a:ext>
            </a:extLst>
          </p:cNvPr>
          <p:cNvPicPr>
            <a:picLocks noChangeAspect="1"/>
          </p:cNvPicPr>
          <p:nvPr/>
        </p:nvPicPr>
        <p:blipFill>
          <a:blip r:embed="rId3"/>
          <a:stretch>
            <a:fillRect/>
          </a:stretch>
        </p:blipFill>
        <p:spPr>
          <a:xfrm>
            <a:off x="7315200" y="1402624"/>
            <a:ext cx="5334000" cy="4000500"/>
          </a:xfrm>
          <a:prstGeom prst="rect">
            <a:avLst/>
          </a:prstGeom>
        </p:spPr>
      </p:pic>
    </p:spTree>
    <p:extLst>
      <p:ext uri="{BB962C8B-B14F-4D97-AF65-F5344CB8AC3E}">
        <p14:creationId xmlns:p14="http://schemas.microsoft.com/office/powerpoint/2010/main" val="161131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6116533" y="4380467"/>
            <a:ext cx="4939630" cy="2477533"/>
            <a:chOff x="1139780" y="1095375"/>
            <a:chExt cx="10131515" cy="5081588"/>
          </a:xfrm>
        </p:grpSpPr>
        <p:pic>
          <p:nvPicPr>
            <p:cNvPr id="15" name="Content Placeholder 5" descr="A blue and white pattern&#10;&#10;Description automatically generated">
              <a:extLst>
                <a:ext uri="{FF2B5EF4-FFF2-40B4-BE49-F238E27FC236}">
                  <a16:creationId xmlns:a16="http://schemas.microsoft.com/office/drawing/2014/main" id="{3D57FF7A-201A-4FD6-435D-458990589F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9780" y="1095375"/>
              <a:ext cx="10131515" cy="5081588"/>
            </a:xfrm>
            <a:prstGeom prst="rect">
              <a:avLst/>
            </a:prstGeom>
          </p:spPr>
        </p:pic>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DE68A280-8C3D-C13A-F971-06EE78072D93}"/>
                    </a:ext>
                  </a:extLst>
                </p14:cNvPr>
                <p14:cNvContentPartPr/>
                <p14:nvPr/>
              </p14:nvContentPartPr>
              <p14:xfrm>
                <a:off x="2456245" y="2523951"/>
                <a:ext cx="4209480" cy="1540800"/>
              </p14:xfrm>
            </p:contentPart>
          </mc:Choice>
          <mc:Fallback xmlns="">
            <p:pic>
              <p:nvPicPr>
                <p:cNvPr id="16" name="Ink 15">
                  <a:extLst>
                    <a:ext uri="{FF2B5EF4-FFF2-40B4-BE49-F238E27FC236}">
                      <a16:creationId xmlns:a16="http://schemas.microsoft.com/office/drawing/2014/main" id="{DE68A280-8C3D-C13A-F971-06EE78072D93}"/>
                    </a:ext>
                  </a:extLst>
                </p:cNvPr>
                <p:cNvPicPr/>
                <p:nvPr/>
              </p:nvPicPr>
              <p:blipFill>
                <a:blip r:embed="rId4"/>
                <a:stretch>
                  <a:fillRect/>
                </a:stretch>
              </p:blipFill>
              <p:spPr>
                <a:xfrm>
                  <a:off x="2431140" y="2498837"/>
                  <a:ext cx="4258951" cy="1591027"/>
                </a:xfrm>
                <a:prstGeom prst="rect">
                  <a:avLst/>
                </a:prstGeom>
              </p:spPr>
            </p:pic>
          </mc:Fallback>
        </mc:AlternateContent>
      </p:grpSp>
      <p:sp>
        <p:nvSpPr>
          <p:cNvPr id="2" name="Title 1"/>
          <p:cNvSpPr>
            <a:spLocks noGrp="1"/>
          </p:cNvSpPr>
          <p:nvPr>
            <p:ph type="title"/>
          </p:nvPr>
        </p:nvSpPr>
        <p:spPr/>
        <p:txBody>
          <a:bodyPr>
            <a:normAutofit/>
          </a:bodyPr>
          <a:lstStyle/>
          <a:p>
            <a:r>
              <a:rPr lang="en-US" dirty="0"/>
              <a:t>It is worth noting that in our group “</a:t>
            </a:r>
            <a:r>
              <a:rPr lang="en-US" dirty="0" err="1"/>
              <a:t>Voronoi</a:t>
            </a:r>
            <a:r>
              <a:rPr lang="en-US" dirty="0"/>
              <a:t> diagram” refers to two very different things based on the same geometric structure.</a:t>
            </a:r>
          </a:p>
        </p:txBody>
      </p:sp>
      <p:sp>
        <p:nvSpPr>
          <p:cNvPr id="3" name="Slide Number Placeholder 2"/>
          <p:cNvSpPr>
            <a:spLocks noGrp="1"/>
          </p:cNvSpPr>
          <p:nvPr>
            <p:ph type="sldNum" sz="quarter" idx="12"/>
          </p:nvPr>
        </p:nvSpPr>
        <p:spPr/>
        <p:txBody>
          <a:bodyPr/>
          <a:lstStyle/>
          <a:p>
            <a:fld id="{CB3FC469-CA8B-4EE5-AE73-966FC6A86920}" type="slidenum">
              <a:rPr lang="en-US" smtClean="0"/>
              <a:t>6</a:t>
            </a:fld>
            <a:endParaRPr lang="en-US"/>
          </a:p>
        </p:txBody>
      </p:sp>
      <p:sp>
        <p:nvSpPr>
          <p:cNvPr id="4" name="Content Placeholder 3"/>
          <p:cNvSpPr>
            <a:spLocks noGrp="1"/>
          </p:cNvSpPr>
          <p:nvPr>
            <p:ph idx="1"/>
          </p:nvPr>
        </p:nvSpPr>
        <p:spPr/>
        <p:txBody>
          <a:bodyPr>
            <a:normAutofit/>
          </a:bodyPr>
          <a:lstStyle/>
          <a:p>
            <a:pPr marL="457200" indent="-457200">
              <a:buAutoNum type="arabicParenR"/>
            </a:pPr>
            <a:r>
              <a:rPr lang="en-US" dirty="0"/>
              <a:t>The </a:t>
            </a:r>
            <a:r>
              <a:rPr lang="en-US" dirty="0" err="1"/>
              <a:t>Voronoi</a:t>
            </a:r>
            <a:r>
              <a:rPr lang="en-US" dirty="0"/>
              <a:t> diagram formed around the </a:t>
            </a:r>
            <a:r>
              <a:rPr lang="en-US" dirty="0" err="1"/>
              <a:t>Halton</a:t>
            </a:r>
            <a:r>
              <a:rPr lang="en-US" dirty="0"/>
              <a:t> set used to CREATE polytopes</a:t>
            </a:r>
          </a:p>
          <a:p>
            <a:pPr marL="457200" indent="-457200">
              <a:buAutoNum type="arabicParenR"/>
            </a:pPr>
            <a:endParaRPr lang="en-US" dirty="0"/>
          </a:p>
          <a:p>
            <a:pPr marL="457200" indent="-457200">
              <a:buAutoNum type="arabicParenR"/>
            </a:pPr>
            <a:endParaRPr lang="en-US" dirty="0"/>
          </a:p>
          <a:p>
            <a:pPr marL="457200" indent="-457200">
              <a:buAutoNum type="arabicParenR"/>
            </a:pPr>
            <a:endParaRPr lang="en-US" dirty="0"/>
          </a:p>
          <a:p>
            <a:pPr marL="457200" indent="-457200">
              <a:buAutoNum type="arabicParenR"/>
            </a:pPr>
            <a:endParaRPr lang="en-US" dirty="0"/>
          </a:p>
          <a:p>
            <a:pPr marL="457200" indent="-457200">
              <a:buAutoNum type="arabicParenR"/>
            </a:pPr>
            <a:endParaRPr lang="en-US" dirty="0"/>
          </a:p>
          <a:p>
            <a:pPr marL="457200" indent="-457200">
              <a:buAutoNum type="arabicParenR"/>
            </a:pPr>
            <a:endParaRPr lang="en-US" dirty="0"/>
          </a:p>
          <a:p>
            <a:pPr marL="457200" indent="-457200">
              <a:buAutoNum type="arabicParenR"/>
            </a:pPr>
            <a:r>
              <a:rPr lang="en-US" dirty="0"/>
              <a:t>The </a:t>
            </a:r>
            <a:r>
              <a:rPr lang="en-US" dirty="0" err="1"/>
              <a:t>Voronoi</a:t>
            </a:r>
            <a:r>
              <a:rPr lang="en-US" dirty="0"/>
              <a:t> diagram formed around the polytopes in free space, CREATED FROM polytopes</a:t>
            </a:r>
          </a:p>
        </p:txBody>
      </p:sp>
      <p:pic>
        <p:nvPicPr>
          <p:cNvPr id="5" name="Picture 4"/>
          <p:cNvPicPr>
            <a:picLocks noChangeAspect="1"/>
          </p:cNvPicPr>
          <p:nvPr/>
        </p:nvPicPr>
        <p:blipFill>
          <a:blip r:embed="rId5"/>
          <a:stretch>
            <a:fillRect/>
          </a:stretch>
        </p:blipFill>
        <p:spPr>
          <a:xfrm>
            <a:off x="442708" y="1466850"/>
            <a:ext cx="3657803" cy="2719387"/>
          </a:xfrm>
          <a:prstGeom prst="rect">
            <a:avLst/>
          </a:prstGeom>
        </p:spPr>
      </p:pic>
      <p:pic>
        <p:nvPicPr>
          <p:cNvPr id="7" name="Picture 6"/>
          <p:cNvPicPr>
            <a:picLocks noChangeAspect="1"/>
          </p:cNvPicPr>
          <p:nvPr/>
        </p:nvPicPr>
        <p:blipFill>
          <a:blip r:embed="rId6"/>
          <a:stretch>
            <a:fillRect/>
          </a:stretch>
        </p:blipFill>
        <p:spPr>
          <a:xfrm>
            <a:off x="3905250" y="1466850"/>
            <a:ext cx="3586162" cy="2666126"/>
          </a:xfrm>
          <a:prstGeom prst="rect">
            <a:avLst/>
          </a:prstGeom>
        </p:spPr>
      </p:pic>
      <p:pic>
        <p:nvPicPr>
          <p:cNvPr id="8" name="Picture 7"/>
          <p:cNvPicPr>
            <a:picLocks noChangeAspect="1"/>
          </p:cNvPicPr>
          <p:nvPr/>
        </p:nvPicPr>
        <p:blipFill>
          <a:blip r:embed="rId7"/>
          <a:stretch>
            <a:fillRect/>
          </a:stretch>
        </p:blipFill>
        <p:spPr>
          <a:xfrm>
            <a:off x="7836958" y="1466850"/>
            <a:ext cx="3586162" cy="2666126"/>
          </a:xfrm>
          <a:prstGeom prst="rect">
            <a:avLst/>
          </a:prstGeom>
        </p:spPr>
      </p:pic>
      <p:sp>
        <p:nvSpPr>
          <p:cNvPr id="9" name="TextBox 8"/>
          <p:cNvSpPr txBox="1"/>
          <p:nvPr/>
        </p:nvSpPr>
        <p:spPr>
          <a:xfrm>
            <a:off x="1466850" y="1466850"/>
            <a:ext cx="1790700" cy="646331"/>
          </a:xfrm>
          <a:prstGeom prst="rect">
            <a:avLst/>
          </a:prstGeom>
          <a:noFill/>
          <a:ln>
            <a:solidFill>
              <a:schemeClr val="accent1"/>
            </a:solidFill>
          </a:ln>
        </p:spPr>
        <p:txBody>
          <a:bodyPr wrap="square" rtlCol="0">
            <a:spAutoFit/>
          </a:bodyPr>
          <a:lstStyle/>
          <a:p>
            <a:r>
              <a:rPr lang="en-US" dirty="0"/>
              <a:t>Take </a:t>
            </a:r>
            <a:r>
              <a:rPr lang="en-US" dirty="0" err="1"/>
              <a:t>Halton</a:t>
            </a:r>
            <a:r>
              <a:rPr lang="en-US" dirty="0"/>
              <a:t> point set</a:t>
            </a:r>
          </a:p>
        </p:txBody>
      </p:sp>
      <p:sp>
        <p:nvSpPr>
          <p:cNvPr id="10" name="TextBox 9"/>
          <p:cNvSpPr txBox="1"/>
          <p:nvPr/>
        </p:nvSpPr>
        <p:spPr>
          <a:xfrm>
            <a:off x="6307413" y="1466850"/>
            <a:ext cx="1790700" cy="646331"/>
          </a:xfrm>
          <a:prstGeom prst="rect">
            <a:avLst/>
          </a:prstGeom>
          <a:solidFill>
            <a:schemeClr val="bg1"/>
          </a:solidFill>
          <a:ln>
            <a:solidFill>
              <a:schemeClr val="accent1"/>
            </a:solidFill>
          </a:ln>
        </p:spPr>
        <p:txBody>
          <a:bodyPr wrap="square" rtlCol="0">
            <a:spAutoFit/>
          </a:bodyPr>
          <a:lstStyle/>
          <a:p>
            <a:r>
              <a:rPr lang="en-US" dirty="0"/>
              <a:t>Form </a:t>
            </a:r>
            <a:r>
              <a:rPr lang="en-US" dirty="0" err="1"/>
              <a:t>Voronoi</a:t>
            </a:r>
            <a:r>
              <a:rPr lang="en-US" dirty="0"/>
              <a:t> around points</a:t>
            </a:r>
          </a:p>
        </p:txBody>
      </p:sp>
      <p:sp>
        <p:nvSpPr>
          <p:cNvPr id="11" name="TextBox 10"/>
          <p:cNvSpPr txBox="1"/>
          <p:nvPr/>
        </p:nvSpPr>
        <p:spPr>
          <a:xfrm>
            <a:off x="9982200" y="1121472"/>
            <a:ext cx="1790700" cy="923330"/>
          </a:xfrm>
          <a:prstGeom prst="rect">
            <a:avLst/>
          </a:prstGeom>
          <a:solidFill>
            <a:schemeClr val="bg1"/>
          </a:solidFill>
          <a:ln>
            <a:solidFill>
              <a:schemeClr val="accent1"/>
            </a:solidFill>
          </a:ln>
        </p:spPr>
        <p:txBody>
          <a:bodyPr wrap="square" rtlCol="0">
            <a:spAutoFit/>
          </a:bodyPr>
          <a:lstStyle/>
          <a:p>
            <a:r>
              <a:rPr lang="en-US" dirty="0"/>
              <a:t>Use </a:t>
            </a:r>
            <a:r>
              <a:rPr lang="en-US" dirty="0" err="1"/>
              <a:t>Voronoi</a:t>
            </a:r>
            <a:r>
              <a:rPr lang="en-US" dirty="0"/>
              <a:t> boundary as polytopes</a:t>
            </a:r>
          </a:p>
        </p:txBody>
      </p:sp>
      <p:pic>
        <p:nvPicPr>
          <p:cNvPr id="12" name="Picture 11" descr="A red and blue lines on a white background&#10;&#10;Description automatically generated">
            <a:extLst>
              <a:ext uri="{FF2B5EF4-FFF2-40B4-BE49-F238E27FC236}">
                <a16:creationId xmlns:a16="http://schemas.microsoft.com/office/drawing/2014/main" id="{46EFE7E3-A334-9762-E77E-A0CCDE353C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881" y="4795740"/>
            <a:ext cx="2625455" cy="1969091"/>
          </a:xfrm>
          <a:prstGeom prst="rect">
            <a:avLst/>
          </a:prstGeom>
        </p:spPr>
      </p:pic>
      <p:sp>
        <p:nvSpPr>
          <p:cNvPr id="13" name="TextBox 12"/>
          <p:cNvSpPr txBox="1"/>
          <p:nvPr/>
        </p:nvSpPr>
        <p:spPr>
          <a:xfrm>
            <a:off x="3369434" y="4787283"/>
            <a:ext cx="1790700" cy="2031325"/>
          </a:xfrm>
          <a:prstGeom prst="rect">
            <a:avLst/>
          </a:prstGeom>
          <a:solidFill>
            <a:schemeClr val="bg1"/>
          </a:solidFill>
          <a:ln>
            <a:solidFill>
              <a:schemeClr val="accent1"/>
            </a:solidFill>
          </a:ln>
        </p:spPr>
        <p:txBody>
          <a:bodyPr wrap="square" rtlCol="0">
            <a:spAutoFit/>
          </a:bodyPr>
          <a:lstStyle/>
          <a:p>
            <a:r>
              <a:rPr lang="en-US" dirty="0"/>
              <a:t>Start with </a:t>
            </a:r>
            <a:r>
              <a:rPr lang="en-US" dirty="0" err="1"/>
              <a:t>polytopic</a:t>
            </a:r>
            <a:r>
              <a:rPr lang="en-US" dirty="0"/>
              <a:t> obstacles that may or may not be generated from a </a:t>
            </a:r>
            <a:r>
              <a:rPr lang="en-US" dirty="0" err="1"/>
              <a:t>Voronoi</a:t>
            </a:r>
            <a:r>
              <a:rPr lang="en-US" dirty="0"/>
              <a:t> diagram</a:t>
            </a:r>
          </a:p>
        </p:txBody>
      </p:sp>
      <p:sp>
        <p:nvSpPr>
          <p:cNvPr id="14" name="Right Arrow 13"/>
          <p:cNvSpPr/>
          <p:nvPr/>
        </p:nvSpPr>
        <p:spPr>
          <a:xfrm>
            <a:off x="5698331" y="5124450"/>
            <a:ext cx="633334" cy="1454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0765866" y="4567939"/>
            <a:ext cx="1203705" cy="1477328"/>
          </a:xfrm>
          <a:prstGeom prst="rect">
            <a:avLst/>
          </a:prstGeom>
          <a:solidFill>
            <a:schemeClr val="bg1"/>
          </a:solidFill>
          <a:ln>
            <a:solidFill>
              <a:schemeClr val="accent1"/>
            </a:solidFill>
          </a:ln>
        </p:spPr>
        <p:txBody>
          <a:bodyPr wrap="square" rtlCol="0">
            <a:spAutoFit/>
          </a:bodyPr>
          <a:lstStyle/>
          <a:p>
            <a:r>
              <a:rPr lang="en-US" dirty="0"/>
              <a:t>Form </a:t>
            </a:r>
            <a:r>
              <a:rPr lang="en-US" dirty="0" err="1"/>
              <a:t>Voronoi</a:t>
            </a:r>
            <a:r>
              <a:rPr lang="en-US" dirty="0"/>
              <a:t> around obstacle bounds</a:t>
            </a:r>
          </a:p>
        </p:txBody>
      </p:sp>
      <p:sp>
        <p:nvSpPr>
          <p:cNvPr id="19" name="Right Arrow 18"/>
          <p:cNvSpPr/>
          <p:nvPr/>
        </p:nvSpPr>
        <p:spPr>
          <a:xfrm>
            <a:off x="3530122" y="2298994"/>
            <a:ext cx="633334" cy="1454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7419839" y="2396019"/>
            <a:ext cx="633334" cy="1454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1254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452E-8063-B040-6EFC-1D104EFFF049}"/>
              </a:ext>
            </a:extLst>
          </p:cNvPr>
          <p:cNvSpPr>
            <a:spLocks noGrp="1"/>
          </p:cNvSpPr>
          <p:nvPr>
            <p:ph type="title"/>
          </p:nvPr>
        </p:nvSpPr>
        <p:spPr/>
        <p:txBody>
          <a:bodyPr>
            <a:normAutofit fontScale="90000"/>
          </a:bodyPr>
          <a:lstStyle/>
          <a:p>
            <a:r>
              <a:rPr lang="en-US" dirty="0"/>
              <a:t>With the medial axis graph, we can approach this differently, generating paths from the initial path at nodes where the motion planner may deviate during path following.</a:t>
            </a:r>
          </a:p>
        </p:txBody>
      </p:sp>
      <p:sp>
        <p:nvSpPr>
          <p:cNvPr id="3" name="Slide Number Placeholder 2">
            <a:extLst>
              <a:ext uri="{FF2B5EF4-FFF2-40B4-BE49-F238E27FC236}">
                <a16:creationId xmlns:a16="http://schemas.microsoft.com/office/drawing/2014/main" id="{F85FB88B-C823-F77D-C6C3-1D83B93B9385}"/>
              </a:ext>
            </a:extLst>
          </p:cNvPr>
          <p:cNvSpPr>
            <a:spLocks noGrp="1"/>
          </p:cNvSpPr>
          <p:nvPr>
            <p:ph type="sldNum" sz="quarter" idx="12"/>
          </p:nvPr>
        </p:nvSpPr>
        <p:spPr/>
        <p:txBody>
          <a:bodyPr/>
          <a:lstStyle/>
          <a:p>
            <a:fld id="{CB3FC469-CA8B-4EE5-AE73-966FC6A86920}" type="slidenum">
              <a:rPr lang="en-US" smtClean="0"/>
              <a:t>60</a:t>
            </a:fld>
            <a:endParaRPr lang="en-US"/>
          </a:p>
        </p:txBody>
      </p:sp>
      <p:pic>
        <p:nvPicPr>
          <p:cNvPr id="6" name="Content Placeholder 5" descr="A map with colorful lines&#10;&#10;Description automatically generated">
            <a:extLst>
              <a:ext uri="{FF2B5EF4-FFF2-40B4-BE49-F238E27FC236}">
                <a16:creationId xmlns:a16="http://schemas.microsoft.com/office/drawing/2014/main" id="{485D6085-F85E-6C54-1084-BCFDC8EC89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9333" y="1749074"/>
            <a:ext cx="5333333" cy="4000000"/>
          </a:xfrm>
        </p:spPr>
      </p:pic>
    </p:spTree>
    <p:extLst>
      <p:ext uri="{BB962C8B-B14F-4D97-AF65-F5344CB8AC3E}">
        <p14:creationId xmlns:p14="http://schemas.microsoft.com/office/powerpoint/2010/main" val="3345196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452E-8063-B040-6EFC-1D104EFFF049}"/>
              </a:ext>
            </a:extLst>
          </p:cNvPr>
          <p:cNvSpPr>
            <a:spLocks noGrp="1"/>
          </p:cNvSpPr>
          <p:nvPr>
            <p:ph type="title"/>
          </p:nvPr>
        </p:nvSpPr>
        <p:spPr/>
        <p:txBody>
          <a:bodyPr>
            <a:normAutofit fontScale="90000"/>
          </a:bodyPr>
          <a:lstStyle/>
          <a:p>
            <a:r>
              <a:rPr lang="en-US" dirty="0"/>
              <a:t>If the corridors in the </a:t>
            </a:r>
            <a:r>
              <a:rPr lang="en-US" dirty="0">
                <a:solidFill>
                  <a:schemeClr val="accent6"/>
                </a:solidFill>
              </a:rPr>
              <a:t>initial path </a:t>
            </a:r>
            <a:r>
              <a:rPr lang="en-US" dirty="0"/>
              <a:t>are forbidden when replanning, the replanned paths, regardless of where they branch off, tend to use a </a:t>
            </a:r>
            <a:r>
              <a:rPr lang="en-US" dirty="0">
                <a:solidFill>
                  <a:srgbClr val="FF0000"/>
                </a:solidFill>
              </a:rPr>
              <a:t>common alternate corridor</a:t>
            </a:r>
            <a:r>
              <a:rPr lang="en-US" dirty="0"/>
              <a:t>.</a:t>
            </a:r>
          </a:p>
        </p:txBody>
      </p:sp>
      <p:sp>
        <p:nvSpPr>
          <p:cNvPr id="3" name="Slide Number Placeholder 2">
            <a:extLst>
              <a:ext uri="{FF2B5EF4-FFF2-40B4-BE49-F238E27FC236}">
                <a16:creationId xmlns:a16="http://schemas.microsoft.com/office/drawing/2014/main" id="{F85FB88B-C823-F77D-C6C3-1D83B93B9385}"/>
              </a:ext>
            </a:extLst>
          </p:cNvPr>
          <p:cNvSpPr>
            <a:spLocks noGrp="1"/>
          </p:cNvSpPr>
          <p:nvPr>
            <p:ph type="sldNum" sz="quarter" idx="12"/>
          </p:nvPr>
        </p:nvSpPr>
        <p:spPr/>
        <p:txBody>
          <a:bodyPr/>
          <a:lstStyle/>
          <a:p>
            <a:fld id="{CB3FC469-CA8B-4EE5-AE73-966FC6A86920}" type="slidenum">
              <a:rPr lang="en-US" smtClean="0"/>
              <a:t>61</a:t>
            </a:fld>
            <a:endParaRPr lang="en-US"/>
          </a:p>
        </p:txBody>
      </p:sp>
      <p:pic>
        <p:nvPicPr>
          <p:cNvPr id="6" name="Content Placeholder 5" descr="A map with colorful lines&#10;&#10;Description automatically generated">
            <a:extLst>
              <a:ext uri="{FF2B5EF4-FFF2-40B4-BE49-F238E27FC236}">
                <a16:creationId xmlns:a16="http://schemas.microsoft.com/office/drawing/2014/main" id="{485D6085-F85E-6C54-1084-BCFDC8EC89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9333" y="1749074"/>
            <a:ext cx="5333333" cy="4000000"/>
          </a:xfrm>
        </p:spPr>
      </p:pic>
      <p:sp>
        <p:nvSpPr>
          <p:cNvPr id="4" name="Oval 3">
            <a:extLst>
              <a:ext uri="{FF2B5EF4-FFF2-40B4-BE49-F238E27FC236}">
                <a16:creationId xmlns:a16="http://schemas.microsoft.com/office/drawing/2014/main" id="{06B62D1D-45E2-B2EE-5D8B-C39E21BFB4E7}"/>
              </a:ext>
            </a:extLst>
          </p:cNvPr>
          <p:cNvSpPr/>
          <p:nvPr/>
        </p:nvSpPr>
        <p:spPr>
          <a:xfrm>
            <a:off x="6648994" y="2860766"/>
            <a:ext cx="2272937" cy="1110343"/>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32828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452E-8063-B040-6EFC-1D104EFFF049}"/>
              </a:ext>
            </a:extLst>
          </p:cNvPr>
          <p:cNvSpPr>
            <a:spLocks noGrp="1"/>
          </p:cNvSpPr>
          <p:nvPr>
            <p:ph type="title"/>
          </p:nvPr>
        </p:nvSpPr>
        <p:spPr/>
        <p:txBody>
          <a:bodyPr>
            <a:normAutofit/>
          </a:bodyPr>
          <a:lstStyle/>
          <a:p>
            <a:r>
              <a:rPr lang="en-US" dirty="0"/>
              <a:t>If the corridors in the all previously calculated paths are forbidden*, greater path diversity is observed.</a:t>
            </a:r>
          </a:p>
        </p:txBody>
      </p:sp>
      <p:sp>
        <p:nvSpPr>
          <p:cNvPr id="3" name="Slide Number Placeholder 2">
            <a:extLst>
              <a:ext uri="{FF2B5EF4-FFF2-40B4-BE49-F238E27FC236}">
                <a16:creationId xmlns:a16="http://schemas.microsoft.com/office/drawing/2014/main" id="{F85FB88B-C823-F77D-C6C3-1D83B93B9385}"/>
              </a:ext>
            </a:extLst>
          </p:cNvPr>
          <p:cNvSpPr>
            <a:spLocks noGrp="1"/>
          </p:cNvSpPr>
          <p:nvPr>
            <p:ph type="sldNum" sz="quarter" idx="12"/>
          </p:nvPr>
        </p:nvSpPr>
        <p:spPr/>
        <p:txBody>
          <a:bodyPr/>
          <a:lstStyle/>
          <a:p>
            <a:fld id="{CB3FC469-CA8B-4EE5-AE73-966FC6A86920}" type="slidenum">
              <a:rPr lang="en-US" smtClean="0"/>
              <a:t>62</a:t>
            </a:fld>
            <a:endParaRPr lang="en-US"/>
          </a:p>
        </p:txBody>
      </p:sp>
      <p:pic>
        <p:nvPicPr>
          <p:cNvPr id="6" name="Content Placeholder 5" descr="A map with colorful lines&#10;&#10;Description automatically generated">
            <a:extLst>
              <a:ext uri="{FF2B5EF4-FFF2-40B4-BE49-F238E27FC236}">
                <a16:creationId xmlns:a16="http://schemas.microsoft.com/office/drawing/2014/main" id="{485D6085-F85E-6C54-1084-BCFDC8EC89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442" y="1703354"/>
            <a:ext cx="5333333" cy="4000000"/>
          </a:xfrm>
        </p:spPr>
      </p:pic>
      <p:pic>
        <p:nvPicPr>
          <p:cNvPr id="7" name="Picture 6">
            <a:extLst>
              <a:ext uri="{FF2B5EF4-FFF2-40B4-BE49-F238E27FC236}">
                <a16:creationId xmlns:a16="http://schemas.microsoft.com/office/drawing/2014/main" id="{D34230BA-05B0-5434-4F69-B6451E8E58C8}"/>
              </a:ext>
            </a:extLst>
          </p:cNvPr>
          <p:cNvPicPr>
            <a:picLocks noChangeAspect="1"/>
          </p:cNvPicPr>
          <p:nvPr/>
        </p:nvPicPr>
        <p:blipFill>
          <a:blip r:embed="rId3"/>
          <a:stretch>
            <a:fillRect/>
          </a:stretch>
        </p:blipFill>
        <p:spPr>
          <a:xfrm>
            <a:off x="6685719" y="1702854"/>
            <a:ext cx="5334000" cy="4000500"/>
          </a:xfrm>
          <a:prstGeom prst="rect">
            <a:avLst/>
          </a:prstGeom>
        </p:spPr>
      </p:pic>
      <p:sp>
        <p:nvSpPr>
          <p:cNvPr id="8" name="Arrow: Right 7">
            <a:extLst>
              <a:ext uri="{FF2B5EF4-FFF2-40B4-BE49-F238E27FC236}">
                <a16:creationId xmlns:a16="http://schemas.microsoft.com/office/drawing/2014/main" id="{44D98F9E-A76F-907E-C50E-F545162EFBA3}"/>
              </a:ext>
            </a:extLst>
          </p:cNvPr>
          <p:cNvSpPr/>
          <p:nvPr/>
        </p:nvSpPr>
        <p:spPr>
          <a:xfrm>
            <a:off x="5506282" y="2926080"/>
            <a:ext cx="1493543" cy="20508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Ban all prior routes</a:t>
            </a:r>
          </a:p>
        </p:txBody>
      </p:sp>
      <p:sp>
        <p:nvSpPr>
          <p:cNvPr id="9" name="TextBox 8">
            <a:extLst>
              <a:ext uri="{FF2B5EF4-FFF2-40B4-BE49-F238E27FC236}">
                <a16:creationId xmlns:a16="http://schemas.microsoft.com/office/drawing/2014/main" id="{C9EF2868-DA58-854E-3862-8A5E60A09838}"/>
              </a:ext>
            </a:extLst>
          </p:cNvPr>
          <p:cNvSpPr txBox="1"/>
          <p:nvPr/>
        </p:nvSpPr>
        <p:spPr>
          <a:xfrm>
            <a:off x="4478049" y="5573744"/>
            <a:ext cx="3958046" cy="1200329"/>
          </a:xfrm>
          <a:prstGeom prst="rect">
            <a:avLst/>
          </a:prstGeom>
          <a:noFill/>
          <a:ln>
            <a:solidFill>
              <a:schemeClr val="tx1"/>
            </a:solidFill>
          </a:ln>
        </p:spPr>
        <p:txBody>
          <a:bodyPr wrap="square" rtlCol="0">
            <a:spAutoFit/>
          </a:bodyPr>
          <a:lstStyle/>
          <a:p>
            <a:r>
              <a:rPr lang="en-US" dirty="0"/>
              <a:t>*Note: within 3 segments of the finish, no option is banned to prevent the planner from being unable to reach the finish</a:t>
            </a:r>
          </a:p>
        </p:txBody>
      </p:sp>
    </p:spTree>
    <p:extLst>
      <p:ext uri="{BB962C8B-B14F-4D97-AF65-F5344CB8AC3E}">
        <p14:creationId xmlns:p14="http://schemas.microsoft.com/office/powerpoint/2010/main" val="19002873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9378B-F671-9533-C8DB-E572898954DD}"/>
              </a:ext>
            </a:extLst>
          </p:cNvPr>
          <p:cNvSpPr>
            <a:spLocks noGrp="1"/>
          </p:cNvSpPr>
          <p:nvPr>
            <p:ph type="title"/>
          </p:nvPr>
        </p:nvSpPr>
        <p:spPr>
          <a:xfrm>
            <a:off x="643612" y="83927"/>
            <a:ext cx="11376107" cy="1137904"/>
          </a:xfrm>
        </p:spPr>
        <p:txBody>
          <a:bodyPr>
            <a:normAutofit/>
          </a:bodyPr>
          <a:lstStyle/>
          <a:p>
            <a:r>
              <a:rPr lang="en-US" dirty="0"/>
              <a:t>This encourages behavior that resembles coverage planning in some cases.  Thus a potential application would be surveying all corridors for surface properties, red team actors, solar resources, etc.</a:t>
            </a:r>
          </a:p>
        </p:txBody>
      </p:sp>
      <p:sp>
        <p:nvSpPr>
          <p:cNvPr id="3" name="Slide Number Placeholder 2">
            <a:extLst>
              <a:ext uri="{FF2B5EF4-FFF2-40B4-BE49-F238E27FC236}">
                <a16:creationId xmlns:a16="http://schemas.microsoft.com/office/drawing/2014/main" id="{A4CB2653-E267-000F-D586-8ECFC6FD875A}"/>
              </a:ext>
            </a:extLst>
          </p:cNvPr>
          <p:cNvSpPr>
            <a:spLocks noGrp="1"/>
          </p:cNvSpPr>
          <p:nvPr>
            <p:ph type="sldNum" sz="quarter" idx="12"/>
          </p:nvPr>
        </p:nvSpPr>
        <p:spPr/>
        <p:txBody>
          <a:bodyPr/>
          <a:lstStyle/>
          <a:p>
            <a:fld id="{CB3FC469-CA8B-4EE5-AE73-966FC6A86920}" type="slidenum">
              <a:rPr lang="en-US" smtClean="0"/>
              <a:t>63</a:t>
            </a:fld>
            <a:endParaRPr lang="en-US"/>
          </a:p>
        </p:txBody>
      </p:sp>
      <p:pic>
        <p:nvPicPr>
          <p:cNvPr id="4" name="Picture 3"/>
          <p:cNvPicPr>
            <a:picLocks noChangeAspect="1"/>
          </p:cNvPicPr>
          <p:nvPr/>
        </p:nvPicPr>
        <p:blipFill>
          <a:blip r:embed="rId2"/>
          <a:stretch>
            <a:fillRect/>
          </a:stretch>
        </p:blipFill>
        <p:spPr>
          <a:xfrm>
            <a:off x="2710544" y="1211986"/>
            <a:ext cx="7527470" cy="5645603"/>
          </a:xfrm>
          <a:prstGeom prst="rect">
            <a:avLst/>
          </a:prstGeom>
        </p:spPr>
      </p:pic>
    </p:spTree>
    <p:extLst>
      <p:ext uri="{BB962C8B-B14F-4D97-AF65-F5344CB8AC3E}">
        <p14:creationId xmlns:p14="http://schemas.microsoft.com/office/powerpoint/2010/main" val="37623122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830473"/>
          </a:xfrm>
        </p:spPr>
        <p:txBody>
          <a:bodyPr>
            <a:normAutofit/>
          </a:bodyPr>
          <a:lstStyle/>
          <a:p>
            <a:r>
              <a:rPr lang="en-US" dirty="0" err="1"/>
              <a:t>Replanning</a:t>
            </a:r>
            <a:r>
              <a:rPr lang="en-US" dirty="0"/>
              <a:t> through the medial axis graph is faster than </a:t>
            </a:r>
            <a:r>
              <a:rPr lang="en-US" dirty="0" err="1"/>
              <a:t>replanning</a:t>
            </a:r>
            <a:r>
              <a:rPr lang="en-US" dirty="0"/>
              <a:t> through the visibility graph on a first pass assessment.</a:t>
            </a:r>
          </a:p>
        </p:txBody>
      </p:sp>
      <p:sp>
        <p:nvSpPr>
          <p:cNvPr id="3" name="Slide Number Placeholder 2"/>
          <p:cNvSpPr>
            <a:spLocks noGrp="1"/>
          </p:cNvSpPr>
          <p:nvPr>
            <p:ph type="sldNum" sz="quarter" idx="12"/>
          </p:nvPr>
        </p:nvSpPr>
        <p:spPr/>
        <p:txBody>
          <a:bodyPr/>
          <a:lstStyle/>
          <a:p>
            <a:fld id="{CB3FC469-CA8B-4EE5-AE73-966FC6A86920}" type="slidenum">
              <a:rPr lang="en-US" smtClean="0"/>
              <a:t>64</a:t>
            </a:fld>
            <a:endParaRPr lang="en-US"/>
          </a:p>
        </p:txBody>
      </p:sp>
      <p:graphicFrame>
        <p:nvGraphicFramePr>
          <p:cNvPr id="5" name="Content Placeholder 4"/>
          <p:cNvGraphicFramePr>
            <a:graphicFrameLocks noGrp="1"/>
          </p:cNvGraphicFramePr>
          <p:nvPr>
            <p:ph idx="1"/>
          </p:nvPr>
        </p:nvGraphicFramePr>
        <p:xfrm>
          <a:off x="3738483" y="1097940"/>
          <a:ext cx="5454502" cy="2494280"/>
        </p:xfrm>
        <a:graphic>
          <a:graphicData uri="http://schemas.openxmlformats.org/drawingml/2006/table">
            <a:tbl>
              <a:tblPr firstRow="1" bandRow="1">
                <a:tableStyleId>{5C22544A-7EE6-4342-B048-85BDC9FD1C3A}</a:tableStyleId>
              </a:tblPr>
              <a:tblGrid>
                <a:gridCol w="2535437">
                  <a:extLst>
                    <a:ext uri="{9D8B030D-6E8A-4147-A177-3AD203B41FA5}">
                      <a16:colId xmlns:a16="http://schemas.microsoft.com/office/drawing/2014/main" val="640148999"/>
                    </a:ext>
                  </a:extLst>
                </a:gridCol>
                <a:gridCol w="1669465">
                  <a:extLst>
                    <a:ext uri="{9D8B030D-6E8A-4147-A177-3AD203B41FA5}">
                      <a16:colId xmlns:a16="http://schemas.microsoft.com/office/drawing/2014/main" val="3505481153"/>
                    </a:ext>
                  </a:extLst>
                </a:gridCol>
                <a:gridCol w="1249600">
                  <a:extLst>
                    <a:ext uri="{9D8B030D-6E8A-4147-A177-3AD203B41FA5}">
                      <a16:colId xmlns:a16="http://schemas.microsoft.com/office/drawing/2014/main" val="3484124787"/>
                    </a:ext>
                  </a:extLst>
                </a:gridCol>
              </a:tblGrid>
              <a:tr h="370840">
                <a:tc>
                  <a:txBody>
                    <a:bodyPr/>
                    <a:lstStyle/>
                    <a:p>
                      <a:r>
                        <a:rPr lang="en-US" dirty="0" err="1"/>
                        <a:t>Replanning</a:t>
                      </a:r>
                      <a:r>
                        <a:rPr lang="en-US" dirty="0"/>
                        <a:t> Method</a:t>
                      </a:r>
                    </a:p>
                  </a:txBody>
                  <a:tcPr/>
                </a:tc>
                <a:tc>
                  <a:txBody>
                    <a:bodyPr/>
                    <a:lstStyle/>
                    <a:p>
                      <a:r>
                        <a:rPr lang="en-US" dirty="0"/>
                        <a:t>Medial Axis</a:t>
                      </a:r>
                    </a:p>
                  </a:txBody>
                  <a:tcPr/>
                </a:tc>
                <a:tc>
                  <a:txBody>
                    <a:bodyPr/>
                    <a:lstStyle/>
                    <a:p>
                      <a:r>
                        <a:rPr lang="en-US" dirty="0"/>
                        <a:t>Visibility Graph</a:t>
                      </a:r>
                    </a:p>
                  </a:txBody>
                  <a:tcPr/>
                </a:tc>
                <a:extLst>
                  <a:ext uri="{0D108BD9-81ED-4DB2-BD59-A6C34878D82A}">
                    <a16:rowId xmlns:a16="http://schemas.microsoft.com/office/drawing/2014/main" val="2718299019"/>
                  </a:ext>
                </a:extLst>
              </a:tr>
              <a:tr h="370840">
                <a:tc>
                  <a:txBody>
                    <a:bodyPr/>
                    <a:lstStyle/>
                    <a:p>
                      <a:r>
                        <a:rPr lang="en-US" dirty="0"/>
                        <a:t>Mean time [s]</a:t>
                      </a:r>
                    </a:p>
                  </a:txBody>
                  <a:tcPr/>
                </a:tc>
                <a:tc>
                  <a:txBody>
                    <a:bodyPr/>
                    <a:lstStyle/>
                    <a:p>
                      <a:r>
                        <a:rPr lang="en-US" dirty="0"/>
                        <a:t>0.0815</a:t>
                      </a:r>
                    </a:p>
                  </a:txBody>
                  <a:tcPr/>
                </a:tc>
                <a:tc>
                  <a:txBody>
                    <a:bodyPr/>
                    <a:lstStyle/>
                    <a:p>
                      <a:r>
                        <a:rPr lang="en-US" dirty="0"/>
                        <a:t>1.6334</a:t>
                      </a:r>
                    </a:p>
                  </a:txBody>
                  <a:tcPr/>
                </a:tc>
                <a:extLst>
                  <a:ext uri="{0D108BD9-81ED-4DB2-BD59-A6C34878D82A}">
                    <a16:rowId xmlns:a16="http://schemas.microsoft.com/office/drawing/2014/main" val="4012416149"/>
                  </a:ext>
                </a:extLst>
              </a:tr>
              <a:tr h="370840">
                <a:tc>
                  <a:txBody>
                    <a:bodyPr/>
                    <a:lstStyle/>
                    <a:p>
                      <a:r>
                        <a:rPr lang="en-US" dirty="0"/>
                        <a:t>Max time [s]</a:t>
                      </a:r>
                    </a:p>
                  </a:txBody>
                  <a:tcPr/>
                </a:tc>
                <a:tc>
                  <a:txBody>
                    <a:bodyPr/>
                    <a:lstStyle/>
                    <a:p>
                      <a:r>
                        <a:rPr lang="en-US" dirty="0"/>
                        <a:t>0.1032</a:t>
                      </a:r>
                    </a:p>
                  </a:txBody>
                  <a:tcPr/>
                </a:tc>
                <a:tc>
                  <a:txBody>
                    <a:bodyPr/>
                    <a:lstStyle/>
                    <a:p>
                      <a:r>
                        <a:rPr lang="en-US" dirty="0"/>
                        <a:t>1.7734</a:t>
                      </a:r>
                    </a:p>
                  </a:txBody>
                  <a:tcPr/>
                </a:tc>
                <a:extLst>
                  <a:ext uri="{0D108BD9-81ED-4DB2-BD59-A6C34878D82A}">
                    <a16:rowId xmlns:a16="http://schemas.microsoft.com/office/drawing/2014/main" val="2093165170"/>
                  </a:ext>
                </a:extLst>
              </a:tr>
              <a:tr h="370840">
                <a:tc>
                  <a:txBody>
                    <a:bodyPr/>
                    <a:lstStyle/>
                    <a:p>
                      <a:r>
                        <a:rPr lang="en-US" dirty="0"/>
                        <a:t>Nodes</a:t>
                      </a:r>
                    </a:p>
                  </a:txBody>
                  <a:tcPr/>
                </a:tc>
                <a:tc>
                  <a:txBody>
                    <a:bodyPr/>
                    <a:lstStyle/>
                    <a:p>
                      <a:r>
                        <a:rPr lang="en-US" dirty="0"/>
                        <a:t>106</a:t>
                      </a:r>
                    </a:p>
                  </a:txBody>
                  <a:tcPr/>
                </a:tc>
                <a:tc>
                  <a:txBody>
                    <a:bodyPr/>
                    <a:lstStyle/>
                    <a:p>
                      <a:r>
                        <a:rPr lang="en-US" dirty="0"/>
                        <a:t>313</a:t>
                      </a:r>
                    </a:p>
                  </a:txBody>
                  <a:tcPr/>
                </a:tc>
                <a:extLst>
                  <a:ext uri="{0D108BD9-81ED-4DB2-BD59-A6C34878D82A}">
                    <a16:rowId xmlns:a16="http://schemas.microsoft.com/office/drawing/2014/main" val="998019593"/>
                  </a:ext>
                </a:extLst>
              </a:tr>
              <a:tr h="370840">
                <a:tc>
                  <a:txBody>
                    <a:bodyPr/>
                    <a:lstStyle/>
                    <a:p>
                      <a:r>
                        <a:rPr lang="en-US" dirty="0"/>
                        <a:t>Edges</a:t>
                      </a:r>
                    </a:p>
                  </a:txBody>
                  <a:tcPr/>
                </a:tc>
                <a:tc>
                  <a:txBody>
                    <a:bodyPr/>
                    <a:lstStyle/>
                    <a:p>
                      <a:r>
                        <a:rPr lang="en-US" dirty="0"/>
                        <a:t>332</a:t>
                      </a:r>
                    </a:p>
                  </a:txBody>
                  <a:tcPr/>
                </a:tc>
                <a:tc>
                  <a:txBody>
                    <a:bodyPr/>
                    <a:lstStyle/>
                    <a:p>
                      <a:r>
                        <a:rPr lang="en-US" dirty="0"/>
                        <a:t>8610</a:t>
                      </a:r>
                    </a:p>
                  </a:txBody>
                  <a:tcPr/>
                </a:tc>
                <a:extLst>
                  <a:ext uri="{0D108BD9-81ED-4DB2-BD59-A6C34878D82A}">
                    <a16:rowId xmlns:a16="http://schemas.microsoft.com/office/drawing/2014/main" val="3478488691"/>
                  </a:ext>
                </a:extLst>
              </a:tr>
              <a:tr h="370840">
                <a:tc>
                  <a:txBody>
                    <a:bodyPr/>
                    <a:lstStyle/>
                    <a:p>
                      <a:r>
                        <a:rPr lang="en-US" dirty="0"/>
                        <a:t>Obstacles</a:t>
                      </a:r>
                    </a:p>
                  </a:txBody>
                  <a:tcPr/>
                </a:tc>
                <a:tc>
                  <a:txBody>
                    <a:bodyPr/>
                    <a:lstStyle/>
                    <a:p>
                      <a:r>
                        <a:rPr lang="en-US" dirty="0"/>
                        <a:t>51</a:t>
                      </a:r>
                    </a:p>
                  </a:txBody>
                  <a:tcPr/>
                </a:tc>
                <a:tc>
                  <a:txBody>
                    <a:bodyPr/>
                    <a:lstStyle/>
                    <a:p>
                      <a:r>
                        <a:rPr lang="en-US" dirty="0"/>
                        <a:t>51</a:t>
                      </a:r>
                    </a:p>
                  </a:txBody>
                  <a:tcPr/>
                </a:tc>
                <a:extLst>
                  <a:ext uri="{0D108BD9-81ED-4DB2-BD59-A6C34878D82A}">
                    <a16:rowId xmlns:a16="http://schemas.microsoft.com/office/drawing/2014/main" val="4195144579"/>
                  </a:ext>
                </a:extLst>
              </a:tr>
            </a:tbl>
          </a:graphicData>
        </a:graphic>
      </p:graphicFrame>
      <p:sp>
        <p:nvSpPr>
          <p:cNvPr id="6" name="Rectangle 5"/>
          <p:cNvSpPr/>
          <p:nvPr/>
        </p:nvSpPr>
        <p:spPr>
          <a:xfrm>
            <a:off x="1160949" y="4297818"/>
            <a:ext cx="10341429" cy="923330"/>
          </a:xfrm>
          <a:prstGeom prst="rect">
            <a:avLst/>
          </a:prstGeom>
          <a:ln>
            <a:solidFill>
              <a:schemeClr val="tx1"/>
            </a:solidFill>
          </a:ln>
        </p:spPr>
        <p:txBody>
          <a:bodyPr wrap="square">
            <a:spAutoFit/>
          </a:bodyPr>
          <a:lstStyle/>
          <a:p>
            <a:r>
              <a:rPr lang="en-US" dirty="0"/>
              <a:t>Ten trials of each planning method were performed. Note this is without any optimization being performed and is not an exact A-B test because of differences in the methods although the same map is used.  This was for maps containing N-nodes.</a:t>
            </a:r>
          </a:p>
        </p:txBody>
      </p:sp>
    </p:spTree>
    <p:extLst>
      <p:ext uri="{BB962C8B-B14F-4D97-AF65-F5344CB8AC3E}">
        <p14:creationId xmlns:p14="http://schemas.microsoft.com/office/powerpoint/2010/main" val="3953970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A980E-B292-35BE-DAA6-95588CAA6019}"/>
              </a:ext>
            </a:extLst>
          </p:cNvPr>
          <p:cNvSpPr>
            <a:spLocks noGrp="1"/>
          </p:cNvSpPr>
          <p:nvPr>
            <p:ph type="title"/>
          </p:nvPr>
        </p:nvSpPr>
        <p:spPr/>
        <p:txBody>
          <a:bodyPr>
            <a:normAutofit/>
          </a:bodyPr>
          <a:lstStyle/>
          <a:p>
            <a:r>
              <a:rPr lang="en-US" dirty="0"/>
              <a:t>An example of a situation that corridor width incentives could have prevented: the motion planner cannot execute a turn in the route plan.</a:t>
            </a:r>
          </a:p>
        </p:txBody>
      </p:sp>
      <p:sp>
        <p:nvSpPr>
          <p:cNvPr id="3" name="Slide Number Placeholder 2">
            <a:extLst>
              <a:ext uri="{FF2B5EF4-FFF2-40B4-BE49-F238E27FC236}">
                <a16:creationId xmlns:a16="http://schemas.microsoft.com/office/drawing/2014/main" id="{B797FB0F-E9D5-02FD-83AB-25A8C217F8B9}"/>
              </a:ext>
            </a:extLst>
          </p:cNvPr>
          <p:cNvSpPr>
            <a:spLocks noGrp="1"/>
          </p:cNvSpPr>
          <p:nvPr>
            <p:ph type="sldNum" sz="quarter" idx="12"/>
          </p:nvPr>
        </p:nvSpPr>
        <p:spPr/>
        <p:txBody>
          <a:bodyPr/>
          <a:lstStyle/>
          <a:p>
            <a:fld id="{CB3FC469-CA8B-4EE5-AE73-966FC6A86920}" type="slidenum">
              <a:rPr lang="en-US" smtClean="0"/>
              <a:t>65</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8291710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B2CAC-7923-43DB-2CD6-0BDFD4FE6172}"/>
              </a:ext>
            </a:extLst>
          </p:cNvPr>
          <p:cNvSpPr>
            <a:spLocks noGrp="1"/>
          </p:cNvSpPr>
          <p:nvPr>
            <p:ph type="title"/>
          </p:nvPr>
        </p:nvSpPr>
        <p:spPr>
          <a:xfrm>
            <a:off x="643612" y="83927"/>
            <a:ext cx="11376107" cy="1231306"/>
          </a:xfrm>
        </p:spPr>
        <p:txBody>
          <a:bodyPr>
            <a:normAutofit fontScale="90000"/>
          </a:bodyPr>
          <a:lstStyle/>
          <a:p>
            <a:r>
              <a:rPr lang="en-US" dirty="0"/>
              <a:t>Generating alternate routes from this scenario with the </a:t>
            </a:r>
            <a:r>
              <a:rPr lang="en-US" dirty="0" err="1"/>
              <a:t>vgraph</a:t>
            </a:r>
            <a:r>
              <a:rPr lang="en-US" dirty="0"/>
              <a:t> and medial axis graph yields the following.  Notice how the turn in the original distance based </a:t>
            </a:r>
            <a:r>
              <a:rPr lang="en-US" dirty="0" err="1"/>
              <a:t>vgraph</a:t>
            </a:r>
            <a:r>
              <a:rPr lang="en-US" dirty="0"/>
              <a:t> route plan is not suggested in the medial axis plan nor the alternative paths generated from the </a:t>
            </a:r>
            <a:r>
              <a:rPr lang="en-US" dirty="0" err="1"/>
              <a:t>vgraph</a:t>
            </a:r>
            <a:r>
              <a:rPr lang="en-US" dirty="0"/>
              <a:t>.</a:t>
            </a:r>
          </a:p>
        </p:txBody>
      </p:sp>
      <p:sp>
        <p:nvSpPr>
          <p:cNvPr id="3" name="Slide Number Placeholder 2">
            <a:extLst>
              <a:ext uri="{FF2B5EF4-FFF2-40B4-BE49-F238E27FC236}">
                <a16:creationId xmlns:a16="http://schemas.microsoft.com/office/drawing/2014/main" id="{537274D9-52B3-D69D-A008-3768D54E6F5C}"/>
              </a:ext>
            </a:extLst>
          </p:cNvPr>
          <p:cNvSpPr>
            <a:spLocks noGrp="1"/>
          </p:cNvSpPr>
          <p:nvPr>
            <p:ph type="sldNum" sz="quarter" idx="12"/>
          </p:nvPr>
        </p:nvSpPr>
        <p:spPr/>
        <p:txBody>
          <a:bodyPr/>
          <a:lstStyle/>
          <a:p>
            <a:fld id="{CB3FC469-CA8B-4EE5-AE73-966FC6A86920}" type="slidenum">
              <a:rPr lang="en-US" smtClean="0"/>
              <a:t>66</a:t>
            </a:fld>
            <a:endParaRPr lang="en-US"/>
          </a:p>
        </p:txBody>
      </p:sp>
      <p:pic>
        <p:nvPicPr>
          <p:cNvPr id="6" name="Content Placeholder 5" descr="A graph with blue and orange lines&#10;&#10;Description automatically generated">
            <a:extLst>
              <a:ext uri="{FF2B5EF4-FFF2-40B4-BE49-F238E27FC236}">
                <a16:creationId xmlns:a16="http://schemas.microsoft.com/office/drawing/2014/main" id="{7D13FBA2-E6B0-FB90-4D3B-EDF23CDF33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667" y="1736377"/>
            <a:ext cx="5333333" cy="4000000"/>
          </a:xfrm>
        </p:spPr>
      </p:pic>
      <p:pic>
        <p:nvPicPr>
          <p:cNvPr id="8" name="Picture 7" descr="A map of a route&#10;&#10;Description automatically generated">
            <a:extLst>
              <a:ext uri="{FF2B5EF4-FFF2-40B4-BE49-F238E27FC236}">
                <a16:creationId xmlns:a16="http://schemas.microsoft.com/office/drawing/2014/main" id="{4125FB2A-B829-04FD-CC65-5975DE1D5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6386" y="1736377"/>
            <a:ext cx="5333333" cy="4000000"/>
          </a:xfrm>
          <a:prstGeom prst="rect">
            <a:avLst/>
          </a:prstGeom>
        </p:spPr>
      </p:pic>
      <p:sp>
        <p:nvSpPr>
          <p:cNvPr id="10" name="Freeform: Shape 9">
            <a:extLst>
              <a:ext uri="{FF2B5EF4-FFF2-40B4-BE49-F238E27FC236}">
                <a16:creationId xmlns:a16="http://schemas.microsoft.com/office/drawing/2014/main" id="{6321E8AD-3A49-F112-3F58-09C42BFA932D}"/>
              </a:ext>
            </a:extLst>
          </p:cNvPr>
          <p:cNvSpPr/>
          <p:nvPr/>
        </p:nvSpPr>
        <p:spPr>
          <a:xfrm>
            <a:off x="3457184" y="3879452"/>
            <a:ext cx="1681092" cy="329552"/>
          </a:xfrm>
          <a:custGeom>
            <a:avLst/>
            <a:gdLst>
              <a:gd name="connsiteX0" fmla="*/ 0 w 1681092"/>
              <a:gd name="connsiteY0" fmla="*/ 304241 h 329552"/>
              <a:gd name="connsiteX1" fmla="*/ 638827 w 1681092"/>
              <a:gd name="connsiteY1" fmla="*/ 304241 h 329552"/>
              <a:gd name="connsiteX2" fmla="*/ 1039660 w 1681092"/>
              <a:gd name="connsiteY2" fmla="*/ 41195 h 329552"/>
              <a:gd name="connsiteX3" fmla="*/ 1628383 w 1681092"/>
              <a:gd name="connsiteY3" fmla="*/ 3616 h 329552"/>
              <a:gd name="connsiteX4" fmla="*/ 1615857 w 1681092"/>
              <a:gd name="connsiteY4" fmla="*/ 3616 h 329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092" h="329552">
                <a:moveTo>
                  <a:pt x="0" y="304241"/>
                </a:moveTo>
                <a:cubicBezTo>
                  <a:pt x="232775" y="326161"/>
                  <a:pt x="465550" y="348082"/>
                  <a:pt x="638827" y="304241"/>
                </a:cubicBezTo>
                <a:cubicBezTo>
                  <a:pt x="812104" y="260400"/>
                  <a:pt x="874734" y="91299"/>
                  <a:pt x="1039660" y="41195"/>
                </a:cubicBezTo>
                <a:cubicBezTo>
                  <a:pt x="1204586" y="-8909"/>
                  <a:pt x="1628383" y="3616"/>
                  <a:pt x="1628383" y="3616"/>
                </a:cubicBezTo>
                <a:cubicBezTo>
                  <a:pt x="1724416" y="-2647"/>
                  <a:pt x="1670136" y="484"/>
                  <a:pt x="1615857" y="361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FD90E73-7C58-6C0E-916E-FCF09F848567}"/>
              </a:ext>
            </a:extLst>
          </p:cNvPr>
          <p:cNvSpPr/>
          <p:nvPr/>
        </p:nvSpPr>
        <p:spPr>
          <a:xfrm>
            <a:off x="9141654" y="3879452"/>
            <a:ext cx="1681092" cy="329552"/>
          </a:xfrm>
          <a:custGeom>
            <a:avLst/>
            <a:gdLst>
              <a:gd name="connsiteX0" fmla="*/ 0 w 1681092"/>
              <a:gd name="connsiteY0" fmla="*/ 304241 h 329552"/>
              <a:gd name="connsiteX1" fmla="*/ 638827 w 1681092"/>
              <a:gd name="connsiteY1" fmla="*/ 304241 h 329552"/>
              <a:gd name="connsiteX2" fmla="*/ 1039660 w 1681092"/>
              <a:gd name="connsiteY2" fmla="*/ 41195 h 329552"/>
              <a:gd name="connsiteX3" fmla="*/ 1628383 w 1681092"/>
              <a:gd name="connsiteY3" fmla="*/ 3616 h 329552"/>
              <a:gd name="connsiteX4" fmla="*/ 1615857 w 1681092"/>
              <a:gd name="connsiteY4" fmla="*/ 3616 h 329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092" h="329552">
                <a:moveTo>
                  <a:pt x="0" y="304241"/>
                </a:moveTo>
                <a:cubicBezTo>
                  <a:pt x="232775" y="326161"/>
                  <a:pt x="465550" y="348082"/>
                  <a:pt x="638827" y="304241"/>
                </a:cubicBezTo>
                <a:cubicBezTo>
                  <a:pt x="812104" y="260400"/>
                  <a:pt x="874734" y="91299"/>
                  <a:pt x="1039660" y="41195"/>
                </a:cubicBezTo>
                <a:cubicBezTo>
                  <a:pt x="1204586" y="-8909"/>
                  <a:pt x="1628383" y="3616"/>
                  <a:pt x="1628383" y="3616"/>
                </a:cubicBezTo>
                <a:cubicBezTo>
                  <a:pt x="1724416" y="-2647"/>
                  <a:pt x="1670136" y="484"/>
                  <a:pt x="1615857" y="361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9BE5EDE-B6FB-3144-C2D8-F9F9E646FFB3}"/>
              </a:ext>
            </a:extLst>
          </p:cNvPr>
          <p:cNvSpPr txBox="1"/>
          <p:nvPr/>
        </p:nvSpPr>
        <p:spPr>
          <a:xfrm>
            <a:off x="5047747" y="5793619"/>
            <a:ext cx="2743199" cy="923330"/>
          </a:xfrm>
          <a:prstGeom prst="rect">
            <a:avLst/>
          </a:prstGeom>
          <a:noFill/>
          <a:ln>
            <a:solidFill>
              <a:srgbClr val="FF0000"/>
            </a:solidFill>
          </a:ln>
        </p:spPr>
        <p:txBody>
          <a:bodyPr wrap="square" rtlCol="0">
            <a:spAutoFit/>
          </a:bodyPr>
          <a:lstStyle/>
          <a:p>
            <a:r>
              <a:rPr lang="en-US" dirty="0"/>
              <a:t>The maneuver suggested by the original route plan that failed is shown in red.</a:t>
            </a:r>
          </a:p>
        </p:txBody>
      </p:sp>
    </p:spTree>
    <p:extLst>
      <p:ext uri="{BB962C8B-B14F-4D97-AF65-F5344CB8AC3E}">
        <p14:creationId xmlns:p14="http://schemas.microsoft.com/office/powerpoint/2010/main" val="36730555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ACEC4-2EBB-891D-5C59-5CEA3AC59F1A}"/>
              </a:ext>
            </a:extLst>
          </p:cNvPr>
          <p:cNvSpPr>
            <a:spLocks noGrp="1"/>
          </p:cNvSpPr>
          <p:nvPr>
            <p:ph type="title"/>
          </p:nvPr>
        </p:nvSpPr>
        <p:spPr>
          <a:xfrm>
            <a:off x="643612" y="83926"/>
            <a:ext cx="11376107" cy="1594267"/>
          </a:xfrm>
        </p:spPr>
        <p:txBody>
          <a:bodyPr>
            <a:normAutofit fontScale="90000"/>
          </a:bodyPr>
          <a:lstStyle/>
          <a:p>
            <a:r>
              <a:rPr lang="en-US" dirty="0"/>
              <a:t>One caveat is that medial axis paths can have many heading changes as they are determined by obstacle geometry, rather than visibility graph based paths which go straight except at nodes.  The MPC motion planner can alleviate this by having a terminal constraint only which allows it to “jump” over sections of the reference earlier in the prediction horizon.</a:t>
            </a:r>
          </a:p>
        </p:txBody>
      </p:sp>
      <p:sp>
        <p:nvSpPr>
          <p:cNvPr id="3" name="Slide Number Placeholder 2">
            <a:extLst>
              <a:ext uri="{FF2B5EF4-FFF2-40B4-BE49-F238E27FC236}">
                <a16:creationId xmlns:a16="http://schemas.microsoft.com/office/drawing/2014/main" id="{F039929C-16B1-EC96-FA07-D34FEA58F8D7}"/>
              </a:ext>
            </a:extLst>
          </p:cNvPr>
          <p:cNvSpPr>
            <a:spLocks noGrp="1"/>
          </p:cNvSpPr>
          <p:nvPr>
            <p:ph type="sldNum" sz="quarter" idx="12"/>
          </p:nvPr>
        </p:nvSpPr>
        <p:spPr/>
        <p:txBody>
          <a:bodyPr/>
          <a:lstStyle/>
          <a:p>
            <a:fld id="{D98E4658-3CED-422E-A0CB-3520C8A5238A}" type="slidenum">
              <a:rPr lang="en-US" smtClean="0"/>
              <a:pPr/>
              <a:t>67</a:t>
            </a:fld>
            <a:endParaRPr lang="en-US" dirty="0"/>
          </a:p>
        </p:txBody>
      </p:sp>
      <p:sp>
        <p:nvSpPr>
          <p:cNvPr id="4" name="Content Placeholder 3">
            <a:extLst>
              <a:ext uri="{FF2B5EF4-FFF2-40B4-BE49-F238E27FC236}">
                <a16:creationId xmlns:a16="http://schemas.microsoft.com/office/drawing/2014/main" id="{8C0B6ADF-B16C-6069-DFC6-0BDA5FB15E5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79895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5C242-D262-AC8D-324A-774295A183A3}"/>
              </a:ext>
            </a:extLst>
          </p:cNvPr>
          <p:cNvSpPr>
            <a:spLocks noGrp="1"/>
          </p:cNvSpPr>
          <p:nvPr>
            <p:ph type="title"/>
          </p:nvPr>
        </p:nvSpPr>
        <p:spPr>
          <a:xfrm>
            <a:off x="643612" y="83927"/>
            <a:ext cx="11376107" cy="1168676"/>
          </a:xfrm>
        </p:spPr>
        <p:txBody>
          <a:bodyPr>
            <a:normAutofit/>
          </a:bodyPr>
          <a:lstStyle/>
          <a:p>
            <a:r>
              <a:rPr lang="en-US" sz="2200" dirty="0"/>
              <a:t>Incorporating pitch into the edge costs of a visibility graph has two challenges: (1) pitch is a function of vehicle heading and position but the sawtooth wave created by a </a:t>
            </a:r>
            <a:r>
              <a:rPr lang="en-US" sz="2200" dirty="0" err="1"/>
              <a:t>vgraph</a:t>
            </a:r>
            <a:r>
              <a:rPr lang="en-US" sz="2200" dirty="0"/>
              <a:t> is not the true path a vehicle would likely drive</a:t>
            </a:r>
          </a:p>
        </p:txBody>
      </p:sp>
      <p:sp>
        <p:nvSpPr>
          <p:cNvPr id="3" name="Slide Number Placeholder 2">
            <a:extLst>
              <a:ext uri="{FF2B5EF4-FFF2-40B4-BE49-F238E27FC236}">
                <a16:creationId xmlns:a16="http://schemas.microsoft.com/office/drawing/2014/main" id="{D3D30284-A260-C2EB-AC04-C7A8076BA9E2}"/>
              </a:ext>
            </a:extLst>
          </p:cNvPr>
          <p:cNvSpPr>
            <a:spLocks noGrp="1"/>
          </p:cNvSpPr>
          <p:nvPr>
            <p:ph type="sldNum" sz="quarter" idx="12"/>
          </p:nvPr>
        </p:nvSpPr>
        <p:spPr/>
        <p:txBody>
          <a:bodyPr/>
          <a:lstStyle/>
          <a:p>
            <a:fld id="{CB3FC469-CA8B-4EE5-AE73-966FC6A86920}" type="slidenum">
              <a:rPr lang="en-US" smtClean="0"/>
              <a:t>68</a:t>
            </a:fld>
            <a:endParaRPr lang="en-US"/>
          </a:p>
        </p:txBody>
      </p:sp>
      <p:sp>
        <p:nvSpPr>
          <p:cNvPr id="4" name="Content Placeholder 3">
            <a:extLst>
              <a:ext uri="{FF2B5EF4-FFF2-40B4-BE49-F238E27FC236}">
                <a16:creationId xmlns:a16="http://schemas.microsoft.com/office/drawing/2014/main" id="{AAEAD26D-7BBC-44BA-9D82-D41AC1A0C618}"/>
              </a:ext>
            </a:extLst>
          </p:cNvPr>
          <p:cNvSpPr>
            <a:spLocks noGrp="1"/>
          </p:cNvSpPr>
          <p:nvPr>
            <p:ph idx="1"/>
          </p:nvPr>
        </p:nvSpPr>
        <p:spPr>
          <a:xfrm>
            <a:off x="8992315" y="2955471"/>
            <a:ext cx="2776352" cy="3221492"/>
          </a:xfrm>
        </p:spPr>
        <p:txBody>
          <a:bodyPr>
            <a:normAutofit/>
          </a:bodyPr>
          <a:lstStyle/>
          <a:p>
            <a:r>
              <a:rPr lang="en-US" dirty="0"/>
              <a:t>i.e. the heading along the visibility graph edges may not be the </a:t>
            </a:r>
            <a:r>
              <a:rPr lang="en-US" dirty="0" err="1"/>
              <a:t>the</a:t>
            </a:r>
            <a:r>
              <a:rPr lang="en-US" dirty="0"/>
              <a:t> headings that the vehicle actually drives when path following a differentiable curve</a:t>
            </a:r>
          </a:p>
        </p:txBody>
      </p:sp>
      <p:pic>
        <p:nvPicPr>
          <p:cNvPr id="5" name="Picture 4">
            <a:extLst>
              <a:ext uri="{FF2B5EF4-FFF2-40B4-BE49-F238E27FC236}">
                <a16:creationId xmlns:a16="http://schemas.microsoft.com/office/drawing/2014/main" id="{4B530078-B6CC-2CB8-518B-902DF7D0A9A2}"/>
              </a:ext>
            </a:extLst>
          </p:cNvPr>
          <p:cNvPicPr>
            <a:picLocks noChangeAspect="1"/>
          </p:cNvPicPr>
          <p:nvPr/>
        </p:nvPicPr>
        <p:blipFill rotWithShape="1">
          <a:blip r:embed="rId2">
            <a:extLst>
              <a:ext uri="{28A0092B-C50C-407E-A947-70E740481C1C}">
                <a14:useLocalDpi xmlns:a14="http://schemas.microsoft.com/office/drawing/2010/main" val="0"/>
              </a:ext>
            </a:extLst>
          </a:blip>
          <a:srcRect t="26641" b="19181"/>
          <a:stretch/>
        </p:blipFill>
        <p:spPr bwMode="auto">
          <a:xfrm>
            <a:off x="3435032" y="1474698"/>
            <a:ext cx="5321935" cy="2161540"/>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C7614263-C889-E00E-CC80-E3C0C6D9CB5E}"/>
              </a:ext>
            </a:extLst>
          </p:cNvPr>
          <p:cNvPicPr>
            <a:picLocks noChangeAspect="1"/>
          </p:cNvPicPr>
          <p:nvPr/>
        </p:nvPicPr>
        <p:blipFill rotWithShape="1">
          <a:blip r:embed="rId3">
            <a:extLst>
              <a:ext uri="{28A0092B-C50C-407E-A947-70E740481C1C}">
                <a14:useLocalDpi xmlns:a14="http://schemas.microsoft.com/office/drawing/2010/main" val="0"/>
              </a:ext>
            </a:extLst>
          </a:blip>
          <a:srcRect t="15808" b="12609"/>
          <a:stretch/>
        </p:blipFill>
        <p:spPr bwMode="auto">
          <a:xfrm>
            <a:off x="3670380" y="4011842"/>
            <a:ext cx="5322570" cy="2856230"/>
          </a:xfrm>
          <a:prstGeom prst="rect">
            <a:avLst/>
          </a:prstGeom>
          <a:noFill/>
          <a:ln>
            <a:noFill/>
          </a:ln>
          <a:extLst>
            <a:ext uri="{53640926-AAD7-44D8-BBD7-CCE9431645EC}">
              <a14:shadowObscured xmlns:a14="http://schemas.microsoft.com/office/drawing/2010/main"/>
            </a:ext>
          </a:extLst>
        </p:spPr>
      </p:pic>
      <p:sp>
        <p:nvSpPr>
          <p:cNvPr id="7" name="Arrow: Down 6">
            <a:extLst>
              <a:ext uri="{FF2B5EF4-FFF2-40B4-BE49-F238E27FC236}">
                <a16:creationId xmlns:a16="http://schemas.microsoft.com/office/drawing/2014/main" id="{6671E41E-88A3-0934-7977-31141079C9B5}"/>
              </a:ext>
            </a:extLst>
          </p:cNvPr>
          <p:cNvSpPr/>
          <p:nvPr/>
        </p:nvSpPr>
        <p:spPr>
          <a:xfrm>
            <a:off x="4874136" y="3365270"/>
            <a:ext cx="2238703" cy="5828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3D6695D-530C-E823-BE1D-87C0CDA65C07}"/>
              </a:ext>
            </a:extLst>
          </p:cNvPr>
          <p:cNvSpPr txBox="1"/>
          <p:nvPr/>
        </p:nvSpPr>
        <p:spPr>
          <a:xfrm>
            <a:off x="413714" y="6268602"/>
            <a:ext cx="2941967" cy="507831"/>
          </a:xfrm>
          <a:prstGeom prst="rect">
            <a:avLst/>
          </a:prstGeom>
          <a:noFill/>
        </p:spPr>
        <p:txBody>
          <a:bodyPr wrap="square">
            <a:spAutoFit/>
          </a:bodyPr>
          <a:lstStyle/>
          <a:p>
            <a:r>
              <a:rPr lang="en-US" sz="900" dirty="0"/>
              <a:t>1. Pagan, M. (2023) “Analytical Methods for High-Speed Ground Vehicle Path Planning through Obstacle Fields,” MS Thesis, The Pennsylvania State University. URL</a:t>
            </a:r>
          </a:p>
        </p:txBody>
      </p:sp>
      <p:cxnSp>
        <p:nvCxnSpPr>
          <p:cNvPr id="9" name="Straight Connector 8">
            <a:extLst>
              <a:ext uri="{FF2B5EF4-FFF2-40B4-BE49-F238E27FC236}">
                <a16:creationId xmlns:a16="http://schemas.microsoft.com/office/drawing/2014/main" id="{3BA05E50-A408-D776-FDF5-ABFFC803A2FB}"/>
              </a:ext>
            </a:extLst>
          </p:cNvPr>
          <p:cNvCxnSpPr>
            <a:cxnSpLocks/>
          </p:cNvCxnSpPr>
          <p:nvPr/>
        </p:nvCxnSpPr>
        <p:spPr>
          <a:xfrm>
            <a:off x="493065" y="6302728"/>
            <a:ext cx="29419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9911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5C242-D262-AC8D-324A-774295A183A3}"/>
              </a:ext>
            </a:extLst>
          </p:cNvPr>
          <p:cNvSpPr>
            <a:spLocks noGrp="1"/>
          </p:cNvSpPr>
          <p:nvPr>
            <p:ph type="title"/>
          </p:nvPr>
        </p:nvSpPr>
        <p:spPr>
          <a:xfrm>
            <a:off x="643612" y="83927"/>
            <a:ext cx="11376107" cy="1369092"/>
          </a:xfrm>
        </p:spPr>
        <p:txBody>
          <a:bodyPr>
            <a:normAutofit fontScale="90000"/>
          </a:bodyPr>
          <a:lstStyle/>
          <a:p>
            <a:r>
              <a:rPr lang="en-US" dirty="0"/>
              <a:t>Incorporating pitch into the edges of a visibility graph has two challenges: (1) pitch is a function of vehicle heading and position but the sawtooth wave created by a </a:t>
            </a:r>
            <a:r>
              <a:rPr lang="en-US" dirty="0" err="1"/>
              <a:t>vgraph</a:t>
            </a:r>
            <a:r>
              <a:rPr lang="en-US" dirty="0"/>
              <a:t> is not the true path a vehicle would likely drive (2) the </a:t>
            </a:r>
            <a:r>
              <a:rPr lang="en-US" dirty="0" err="1"/>
              <a:t>vgraph</a:t>
            </a:r>
            <a:r>
              <a:rPr lang="en-US" dirty="0"/>
              <a:t> has many edges along which pitch changes have to be analyzed</a:t>
            </a:r>
          </a:p>
        </p:txBody>
      </p:sp>
      <p:sp>
        <p:nvSpPr>
          <p:cNvPr id="3" name="Slide Number Placeholder 2">
            <a:extLst>
              <a:ext uri="{FF2B5EF4-FFF2-40B4-BE49-F238E27FC236}">
                <a16:creationId xmlns:a16="http://schemas.microsoft.com/office/drawing/2014/main" id="{D3D30284-A260-C2EB-AC04-C7A8076BA9E2}"/>
              </a:ext>
            </a:extLst>
          </p:cNvPr>
          <p:cNvSpPr>
            <a:spLocks noGrp="1"/>
          </p:cNvSpPr>
          <p:nvPr>
            <p:ph type="sldNum" sz="quarter" idx="12"/>
          </p:nvPr>
        </p:nvSpPr>
        <p:spPr/>
        <p:txBody>
          <a:bodyPr/>
          <a:lstStyle/>
          <a:p>
            <a:fld id="{CB3FC469-CA8B-4EE5-AE73-966FC6A86920}" type="slidenum">
              <a:rPr lang="en-US" smtClean="0"/>
              <a:t>69</a:t>
            </a:fld>
            <a:endParaRPr lang="en-US"/>
          </a:p>
        </p:txBody>
      </p:sp>
      <p:pic>
        <p:nvPicPr>
          <p:cNvPr id="11" name="Picture 10">
            <a:extLst>
              <a:ext uri="{FF2B5EF4-FFF2-40B4-BE49-F238E27FC236}">
                <a16:creationId xmlns:a16="http://schemas.microsoft.com/office/drawing/2014/main" id="{39645288-5FF9-2583-0EBF-E97E49B2B648}"/>
              </a:ext>
            </a:extLst>
          </p:cNvPr>
          <p:cNvPicPr>
            <a:picLocks noChangeAspect="1"/>
          </p:cNvPicPr>
          <p:nvPr/>
        </p:nvPicPr>
        <p:blipFill>
          <a:blip r:embed="rId2"/>
          <a:stretch>
            <a:fillRect/>
          </a:stretch>
        </p:blipFill>
        <p:spPr>
          <a:xfrm>
            <a:off x="3213911" y="1704366"/>
            <a:ext cx="6235507" cy="4676631"/>
          </a:xfrm>
          <a:prstGeom prst="rect">
            <a:avLst/>
          </a:prstGeom>
        </p:spPr>
      </p:pic>
    </p:spTree>
    <p:extLst>
      <p:ext uri="{BB962C8B-B14F-4D97-AF65-F5344CB8AC3E}">
        <p14:creationId xmlns:p14="http://schemas.microsoft.com/office/powerpoint/2010/main" val="844414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4BAA0-A371-6C42-9712-899DB7545208}"/>
              </a:ext>
            </a:extLst>
          </p:cNvPr>
          <p:cNvSpPr>
            <a:spLocks noGrp="1"/>
          </p:cNvSpPr>
          <p:nvPr>
            <p:ph type="title"/>
          </p:nvPr>
        </p:nvSpPr>
        <p:spPr/>
        <p:txBody>
          <a:bodyPr>
            <a:normAutofit/>
          </a:bodyPr>
          <a:lstStyle/>
          <a:p>
            <a:r>
              <a:rPr lang="en-US" dirty="0" err="1"/>
              <a:t>Masehian</a:t>
            </a:r>
            <a:r>
              <a:rPr lang="en-US" dirty="0"/>
              <a:t> et al. have a method to address this where the Voronoi diagram is found from many points inside an obstacle, rather than just </a:t>
            </a:r>
            <a:r>
              <a:rPr lang="en-US"/>
              <a:t>the vertices.</a:t>
            </a:r>
            <a:endParaRPr lang="en-US" dirty="0"/>
          </a:p>
        </p:txBody>
      </p:sp>
      <p:sp>
        <p:nvSpPr>
          <p:cNvPr id="3" name="Slide Number Placeholder 2">
            <a:extLst>
              <a:ext uri="{FF2B5EF4-FFF2-40B4-BE49-F238E27FC236}">
                <a16:creationId xmlns:a16="http://schemas.microsoft.com/office/drawing/2014/main" id="{08BBE939-FC6B-2BE4-AADC-7B711CB5D22F}"/>
              </a:ext>
            </a:extLst>
          </p:cNvPr>
          <p:cNvSpPr>
            <a:spLocks noGrp="1"/>
          </p:cNvSpPr>
          <p:nvPr>
            <p:ph type="sldNum" sz="quarter" idx="12"/>
          </p:nvPr>
        </p:nvSpPr>
        <p:spPr/>
        <p:txBody>
          <a:bodyPr/>
          <a:lstStyle/>
          <a:p>
            <a:fld id="{CB3FC469-CA8B-4EE5-AE73-966FC6A86920}" type="slidenum">
              <a:rPr lang="en-US" smtClean="0"/>
              <a:t>7</a:t>
            </a:fld>
            <a:endParaRPr lang="en-US"/>
          </a:p>
        </p:txBody>
      </p:sp>
      <p:sp>
        <p:nvSpPr>
          <p:cNvPr id="4" name="Content Placeholder 3">
            <a:extLst>
              <a:ext uri="{FF2B5EF4-FFF2-40B4-BE49-F238E27FC236}">
                <a16:creationId xmlns:a16="http://schemas.microsoft.com/office/drawing/2014/main" id="{2D2F15DC-19DF-C660-137D-322F6599954A}"/>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E3AA59C1-4588-8740-31A7-73C9B0BF088A}"/>
              </a:ext>
            </a:extLst>
          </p:cNvPr>
          <p:cNvPicPr>
            <a:picLocks noChangeAspect="1"/>
          </p:cNvPicPr>
          <p:nvPr/>
        </p:nvPicPr>
        <p:blipFill>
          <a:blip r:embed="rId2"/>
          <a:stretch>
            <a:fillRect/>
          </a:stretch>
        </p:blipFill>
        <p:spPr>
          <a:xfrm>
            <a:off x="1054259" y="2543116"/>
            <a:ext cx="2676899" cy="1962424"/>
          </a:xfrm>
          <a:prstGeom prst="rect">
            <a:avLst/>
          </a:prstGeom>
        </p:spPr>
      </p:pic>
      <p:pic>
        <p:nvPicPr>
          <p:cNvPr id="8" name="Picture 7">
            <a:extLst>
              <a:ext uri="{FF2B5EF4-FFF2-40B4-BE49-F238E27FC236}">
                <a16:creationId xmlns:a16="http://schemas.microsoft.com/office/drawing/2014/main" id="{2A249FED-4B2F-B2F6-F31E-ECDB2265162C}"/>
              </a:ext>
            </a:extLst>
          </p:cNvPr>
          <p:cNvPicPr>
            <a:picLocks noChangeAspect="1"/>
          </p:cNvPicPr>
          <p:nvPr/>
        </p:nvPicPr>
        <p:blipFill>
          <a:blip r:embed="rId3"/>
          <a:stretch>
            <a:fillRect/>
          </a:stretch>
        </p:blipFill>
        <p:spPr>
          <a:xfrm>
            <a:off x="4763855" y="2419274"/>
            <a:ext cx="2762636" cy="2086266"/>
          </a:xfrm>
          <a:prstGeom prst="rect">
            <a:avLst/>
          </a:prstGeom>
        </p:spPr>
      </p:pic>
      <p:pic>
        <p:nvPicPr>
          <p:cNvPr id="10" name="Picture 9">
            <a:extLst>
              <a:ext uri="{FF2B5EF4-FFF2-40B4-BE49-F238E27FC236}">
                <a16:creationId xmlns:a16="http://schemas.microsoft.com/office/drawing/2014/main" id="{4F45EE94-CE23-92B1-B91E-E5A70FA0864C}"/>
              </a:ext>
            </a:extLst>
          </p:cNvPr>
          <p:cNvPicPr>
            <a:picLocks noChangeAspect="1"/>
          </p:cNvPicPr>
          <p:nvPr/>
        </p:nvPicPr>
        <p:blipFill>
          <a:blip r:embed="rId4"/>
          <a:stretch>
            <a:fillRect/>
          </a:stretch>
        </p:blipFill>
        <p:spPr>
          <a:xfrm>
            <a:off x="8559188" y="2471604"/>
            <a:ext cx="2772162" cy="2000529"/>
          </a:xfrm>
          <a:prstGeom prst="rect">
            <a:avLst/>
          </a:prstGeom>
        </p:spPr>
      </p:pic>
      <p:sp>
        <p:nvSpPr>
          <p:cNvPr id="12" name="TextBox 11">
            <a:extLst>
              <a:ext uri="{FF2B5EF4-FFF2-40B4-BE49-F238E27FC236}">
                <a16:creationId xmlns:a16="http://schemas.microsoft.com/office/drawing/2014/main" id="{5986BD1A-E161-4E7E-9A25-C89CC2624A6F}"/>
              </a:ext>
            </a:extLst>
          </p:cNvPr>
          <p:cNvSpPr txBox="1"/>
          <p:nvPr/>
        </p:nvSpPr>
        <p:spPr>
          <a:xfrm>
            <a:off x="643612" y="6211258"/>
            <a:ext cx="9998682" cy="646331"/>
          </a:xfrm>
          <a:prstGeom prst="rect">
            <a:avLst/>
          </a:prstGeom>
          <a:noFill/>
        </p:spPr>
        <p:txBody>
          <a:bodyPr wrap="square">
            <a:spAutoFit/>
          </a:bodyPr>
          <a:lstStyle/>
          <a:p>
            <a:r>
              <a:rPr lang="en-US" dirty="0" err="1"/>
              <a:t>Masehian</a:t>
            </a:r>
            <a:r>
              <a:rPr lang="en-US" dirty="0"/>
              <a:t>, </a:t>
            </a:r>
            <a:r>
              <a:rPr lang="en-US" dirty="0" err="1"/>
              <a:t>Ellips</a:t>
            </a:r>
            <a:r>
              <a:rPr lang="en-US" dirty="0"/>
              <a:t>, and M. R. Amin‐</a:t>
            </a:r>
            <a:r>
              <a:rPr lang="en-US" dirty="0" err="1"/>
              <a:t>Naseri</a:t>
            </a:r>
            <a:r>
              <a:rPr lang="en-US" dirty="0"/>
              <a:t>. "A </a:t>
            </a:r>
            <a:r>
              <a:rPr lang="en-US" dirty="0" err="1"/>
              <a:t>voronoi</a:t>
            </a:r>
            <a:r>
              <a:rPr lang="en-US" dirty="0"/>
              <a:t> diagram‐visibility graph‐potential field compound algorithm for robot path planning." </a:t>
            </a:r>
            <a:r>
              <a:rPr lang="en-US" i="1" dirty="0"/>
              <a:t>Journal of Robotic Systems</a:t>
            </a:r>
            <a:r>
              <a:rPr lang="en-US" dirty="0"/>
              <a:t> 21.6 (2004): 275-300.</a:t>
            </a:r>
          </a:p>
        </p:txBody>
      </p:sp>
      <p:sp>
        <p:nvSpPr>
          <p:cNvPr id="13" name="TextBox 12">
            <a:extLst>
              <a:ext uri="{FF2B5EF4-FFF2-40B4-BE49-F238E27FC236}">
                <a16:creationId xmlns:a16="http://schemas.microsoft.com/office/drawing/2014/main" id="{03C8B314-0E99-6EBB-DE0A-AA7E47ACC27F}"/>
              </a:ext>
            </a:extLst>
          </p:cNvPr>
          <p:cNvSpPr txBox="1"/>
          <p:nvPr/>
        </p:nvSpPr>
        <p:spPr>
          <a:xfrm>
            <a:off x="1189822" y="4748270"/>
            <a:ext cx="2541336" cy="923330"/>
          </a:xfrm>
          <a:prstGeom prst="rect">
            <a:avLst/>
          </a:prstGeom>
          <a:noFill/>
          <a:ln>
            <a:solidFill>
              <a:schemeClr val="tx1"/>
            </a:solidFill>
          </a:ln>
        </p:spPr>
        <p:txBody>
          <a:bodyPr wrap="square" rtlCol="0">
            <a:spAutoFit/>
          </a:bodyPr>
          <a:lstStyle/>
          <a:p>
            <a:r>
              <a:rPr lang="en-US" dirty="0"/>
              <a:t>1. Find Voronoi diagram from many points within obstacle.</a:t>
            </a:r>
          </a:p>
        </p:txBody>
      </p:sp>
      <p:sp>
        <p:nvSpPr>
          <p:cNvPr id="14" name="TextBox 13">
            <a:extLst>
              <a:ext uri="{FF2B5EF4-FFF2-40B4-BE49-F238E27FC236}">
                <a16:creationId xmlns:a16="http://schemas.microsoft.com/office/drawing/2014/main" id="{D72B867B-9355-040B-B802-2EE061997EEA}"/>
              </a:ext>
            </a:extLst>
          </p:cNvPr>
          <p:cNvSpPr txBox="1"/>
          <p:nvPr/>
        </p:nvSpPr>
        <p:spPr>
          <a:xfrm>
            <a:off x="4763855" y="4748270"/>
            <a:ext cx="2541336" cy="923330"/>
          </a:xfrm>
          <a:prstGeom prst="rect">
            <a:avLst/>
          </a:prstGeom>
          <a:noFill/>
          <a:ln>
            <a:solidFill>
              <a:schemeClr val="tx1"/>
            </a:solidFill>
          </a:ln>
        </p:spPr>
        <p:txBody>
          <a:bodyPr wrap="square" rtlCol="0">
            <a:spAutoFit/>
          </a:bodyPr>
          <a:lstStyle/>
          <a:p>
            <a:r>
              <a:rPr lang="en-US" dirty="0"/>
              <a:t>2. Remove Voronoi cell boundaries that cross obstacles.</a:t>
            </a:r>
          </a:p>
        </p:txBody>
      </p:sp>
      <p:sp>
        <p:nvSpPr>
          <p:cNvPr id="15" name="TextBox 14">
            <a:extLst>
              <a:ext uri="{FF2B5EF4-FFF2-40B4-BE49-F238E27FC236}">
                <a16:creationId xmlns:a16="http://schemas.microsoft.com/office/drawing/2014/main" id="{3AED9A3E-6510-DC53-A6E6-AC84A8F907F4}"/>
              </a:ext>
            </a:extLst>
          </p:cNvPr>
          <p:cNvSpPr txBox="1"/>
          <p:nvPr/>
        </p:nvSpPr>
        <p:spPr>
          <a:xfrm>
            <a:off x="8678672" y="4748270"/>
            <a:ext cx="2541336" cy="369332"/>
          </a:xfrm>
          <a:prstGeom prst="rect">
            <a:avLst/>
          </a:prstGeom>
          <a:noFill/>
          <a:ln>
            <a:solidFill>
              <a:schemeClr val="tx1"/>
            </a:solidFill>
          </a:ln>
        </p:spPr>
        <p:txBody>
          <a:bodyPr wrap="square" rtlCol="0">
            <a:spAutoFit/>
          </a:bodyPr>
          <a:lstStyle/>
          <a:p>
            <a:r>
              <a:rPr lang="en-US" dirty="0"/>
              <a:t>3. Remove dead ends.</a:t>
            </a:r>
          </a:p>
        </p:txBody>
      </p:sp>
    </p:spTree>
    <p:extLst>
      <p:ext uri="{BB962C8B-B14F-4D97-AF65-F5344CB8AC3E}">
        <p14:creationId xmlns:p14="http://schemas.microsoft.com/office/powerpoint/2010/main" val="4921180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5C242-D262-AC8D-324A-774295A183A3}"/>
              </a:ext>
            </a:extLst>
          </p:cNvPr>
          <p:cNvSpPr>
            <a:spLocks noGrp="1"/>
          </p:cNvSpPr>
          <p:nvPr>
            <p:ph type="title"/>
          </p:nvPr>
        </p:nvSpPr>
        <p:spPr>
          <a:xfrm>
            <a:off x="643612" y="83927"/>
            <a:ext cx="11376107" cy="1011586"/>
          </a:xfrm>
        </p:spPr>
        <p:txBody>
          <a:bodyPr>
            <a:normAutofit/>
          </a:bodyPr>
          <a:lstStyle/>
          <a:p>
            <a:r>
              <a:rPr lang="en-US" sz="2200" dirty="0"/>
              <a:t>The Voronoi graph solves both of these problems: (1) it contains smooth paths, closer to what the vehicle would actually drive</a:t>
            </a:r>
          </a:p>
        </p:txBody>
      </p:sp>
      <p:sp>
        <p:nvSpPr>
          <p:cNvPr id="3" name="Slide Number Placeholder 2">
            <a:extLst>
              <a:ext uri="{FF2B5EF4-FFF2-40B4-BE49-F238E27FC236}">
                <a16:creationId xmlns:a16="http://schemas.microsoft.com/office/drawing/2014/main" id="{D3D30284-A260-C2EB-AC04-C7A8076BA9E2}"/>
              </a:ext>
            </a:extLst>
          </p:cNvPr>
          <p:cNvSpPr>
            <a:spLocks noGrp="1"/>
          </p:cNvSpPr>
          <p:nvPr>
            <p:ph type="sldNum" sz="quarter" idx="12"/>
          </p:nvPr>
        </p:nvSpPr>
        <p:spPr/>
        <p:txBody>
          <a:bodyPr/>
          <a:lstStyle/>
          <a:p>
            <a:fld id="{CB3FC469-CA8B-4EE5-AE73-966FC6A86920}" type="slidenum">
              <a:rPr lang="en-US" smtClean="0"/>
              <a:t>70</a:t>
            </a:fld>
            <a:endParaRPr lang="en-US"/>
          </a:p>
        </p:txBody>
      </p:sp>
      <p:cxnSp>
        <p:nvCxnSpPr>
          <p:cNvPr id="9" name="Straight Connector 8">
            <a:extLst>
              <a:ext uri="{FF2B5EF4-FFF2-40B4-BE49-F238E27FC236}">
                <a16:creationId xmlns:a16="http://schemas.microsoft.com/office/drawing/2014/main" id="{EC38F9EF-9319-D367-9629-274CC97938F6}"/>
              </a:ext>
            </a:extLst>
          </p:cNvPr>
          <p:cNvCxnSpPr>
            <a:cxnSpLocks/>
          </p:cNvCxnSpPr>
          <p:nvPr/>
        </p:nvCxnSpPr>
        <p:spPr>
          <a:xfrm>
            <a:off x="6320767" y="1498053"/>
            <a:ext cx="76200" cy="5246914"/>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37DFDF2-B1B9-763B-CC76-228FECAEB5EF}"/>
              </a:ext>
            </a:extLst>
          </p:cNvPr>
          <p:cNvPicPr>
            <a:picLocks noChangeAspect="1"/>
          </p:cNvPicPr>
          <p:nvPr/>
        </p:nvPicPr>
        <p:blipFill>
          <a:blip r:embed="rId2"/>
          <a:stretch>
            <a:fillRect/>
          </a:stretch>
        </p:blipFill>
        <p:spPr>
          <a:xfrm>
            <a:off x="762000" y="1696763"/>
            <a:ext cx="5334000" cy="4000500"/>
          </a:xfrm>
          <a:prstGeom prst="rect">
            <a:avLst/>
          </a:prstGeom>
        </p:spPr>
      </p:pic>
      <p:pic>
        <p:nvPicPr>
          <p:cNvPr id="12" name="Picture 11">
            <a:extLst>
              <a:ext uri="{FF2B5EF4-FFF2-40B4-BE49-F238E27FC236}">
                <a16:creationId xmlns:a16="http://schemas.microsoft.com/office/drawing/2014/main" id="{279F79C6-181C-B034-CA9A-2581A7212885}"/>
              </a:ext>
            </a:extLst>
          </p:cNvPr>
          <p:cNvPicPr>
            <a:picLocks noChangeAspect="1"/>
          </p:cNvPicPr>
          <p:nvPr/>
        </p:nvPicPr>
        <p:blipFill>
          <a:blip r:embed="rId3"/>
          <a:stretch>
            <a:fillRect/>
          </a:stretch>
        </p:blipFill>
        <p:spPr>
          <a:xfrm>
            <a:off x="6676361" y="1925565"/>
            <a:ext cx="5100479" cy="3771698"/>
          </a:xfrm>
          <a:prstGeom prst="rect">
            <a:avLst/>
          </a:prstGeom>
        </p:spPr>
      </p:pic>
      <p:pic>
        <p:nvPicPr>
          <p:cNvPr id="14" name="Picture 13">
            <a:extLst>
              <a:ext uri="{FF2B5EF4-FFF2-40B4-BE49-F238E27FC236}">
                <a16:creationId xmlns:a16="http://schemas.microsoft.com/office/drawing/2014/main" id="{9DFF7B17-1549-48DD-DE00-9B03EE45EA00}"/>
              </a:ext>
            </a:extLst>
          </p:cNvPr>
          <p:cNvPicPr>
            <a:picLocks noChangeAspect="1"/>
          </p:cNvPicPr>
          <p:nvPr/>
        </p:nvPicPr>
        <p:blipFill>
          <a:blip r:embed="rId4"/>
          <a:stretch>
            <a:fillRect/>
          </a:stretch>
        </p:blipFill>
        <p:spPr>
          <a:xfrm>
            <a:off x="8114130" y="1553235"/>
            <a:ext cx="2648320" cy="400106"/>
          </a:xfrm>
          <a:prstGeom prst="rect">
            <a:avLst/>
          </a:prstGeom>
        </p:spPr>
      </p:pic>
    </p:spTree>
    <p:extLst>
      <p:ext uri="{BB962C8B-B14F-4D97-AF65-F5344CB8AC3E}">
        <p14:creationId xmlns:p14="http://schemas.microsoft.com/office/powerpoint/2010/main" val="14309437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5C242-D262-AC8D-324A-774295A183A3}"/>
              </a:ext>
            </a:extLst>
          </p:cNvPr>
          <p:cNvSpPr>
            <a:spLocks noGrp="1"/>
          </p:cNvSpPr>
          <p:nvPr>
            <p:ph type="title"/>
          </p:nvPr>
        </p:nvSpPr>
        <p:spPr>
          <a:xfrm>
            <a:off x="643612" y="83927"/>
            <a:ext cx="11376107" cy="1011586"/>
          </a:xfrm>
        </p:spPr>
        <p:txBody>
          <a:bodyPr>
            <a:normAutofit/>
          </a:bodyPr>
          <a:lstStyle/>
          <a:p>
            <a:r>
              <a:rPr lang="en-US" sz="2200" dirty="0"/>
              <a:t>The Voronoi graph solves both of these problems: (1) it contains smoother paths, closer to what the vehicle would actually drive</a:t>
            </a:r>
          </a:p>
        </p:txBody>
      </p:sp>
      <p:sp>
        <p:nvSpPr>
          <p:cNvPr id="3" name="Slide Number Placeholder 2">
            <a:extLst>
              <a:ext uri="{FF2B5EF4-FFF2-40B4-BE49-F238E27FC236}">
                <a16:creationId xmlns:a16="http://schemas.microsoft.com/office/drawing/2014/main" id="{D3D30284-A260-C2EB-AC04-C7A8076BA9E2}"/>
              </a:ext>
            </a:extLst>
          </p:cNvPr>
          <p:cNvSpPr>
            <a:spLocks noGrp="1"/>
          </p:cNvSpPr>
          <p:nvPr>
            <p:ph type="sldNum" sz="quarter" idx="12"/>
          </p:nvPr>
        </p:nvSpPr>
        <p:spPr/>
        <p:txBody>
          <a:bodyPr/>
          <a:lstStyle/>
          <a:p>
            <a:fld id="{CB3FC469-CA8B-4EE5-AE73-966FC6A86920}" type="slidenum">
              <a:rPr lang="en-US" smtClean="0"/>
              <a:t>71</a:t>
            </a:fld>
            <a:endParaRPr lang="en-US"/>
          </a:p>
        </p:txBody>
      </p:sp>
      <p:cxnSp>
        <p:nvCxnSpPr>
          <p:cNvPr id="9" name="Straight Connector 8">
            <a:extLst>
              <a:ext uri="{FF2B5EF4-FFF2-40B4-BE49-F238E27FC236}">
                <a16:creationId xmlns:a16="http://schemas.microsoft.com/office/drawing/2014/main" id="{EC38F9EF-9319-D367-9629-274CC97938F6}"/>
              </a:ext>
            </a:extLst>
          </p:cNvPr>
          <p:cNvCxnSpPr>
            <a:cxnSpLocks/>
          </p:cNvCxnSpPr>
          <p:nvPr/>
        </p:nvCxnSpPr>
        <p:spPr>
          <a:xfrm>
            <a:off x="6320767" y="1498053"/>
            <a:ext cx="76200" cy="5246914"/>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DFF7B17-1549-48DD-DE00-9B03EE45EA00}"/>
              </a:ext>
            </a:extLst>
          </p:cNvPr>
          <p:cNvPicPr>
            <a:picLocks noChangeAspect="1"/>
          </p:cNvPicPr>
          <p:nvPr/>
        </p:nvPicPr>
        <p:blipFill>
          <a:blip r:embed="rId2"/>
          <a:stretch>
            <a:fillRect/>
          </a:stretch>
        </p:blipFill>
        <p:spPr>
          <a:xfrm>
            <a:off x="8114130" y="1553235"/>
            <a:ext cx="2648320" cy="400106"/>
          </a:xfrm>
          <a:prstGeom prst="rect">
            <a:avLst/>
          </a:prstGeom>
        </p:spPr>
      </p:pic>
      <p:pic>
        <p:nvPicPr>
          <p:cNvPr id="4" name="Picture 3"/>
          <p:cNvPicPr>
            <a:picLocks noChangeAspect="1"/>
          </p:cNvPicPr>
          <p:nvPr/>
        </p:nvPicPr>
        <p:blipFill>
          <a:blip r:embed="rId3"/>
          <a:stretch>
            <a:fillRect/>
          </a:stretch>
        </p:blipFill>
        <p:spPr>
          <a:xfrm>
            <a:off x="1513501" y="2144306"/>
            <a:ext cx="4201111" cy="3334215"/>
          </a:xfrm>
          <a:prstGeom prst="rect">
            <a:avLst/>
          </a:prstGeom>
        </p:spPr>
      </p:pic>
      <p:pic>
        <p:nvPicPr>
          <p:cNvPr id="5" name="Picture 4"/>
          <p:cNvPicPr>
            <a:picLocks noChangeAspect="1"/>
          </p:cNvPicPr>
          <p:nvPr/>
        </p:nvPicPr>
        <p:blipFill>
          <a:blip r:embed="rId4"/>
          <a:stretch>
            <a:fillRect/>
          </a:stretch>
        </p:blipFill>
        <p:spPr>
          <a:xfrm>
            <a:off x="7003122" y="2144306"/>
            <a:ext cx="4182059" cy="3324689"/>
          </a:xfrm>
          <a:prstGeom prst="rect">
            <a:avLst/>
          </a:prstGeom>
        </p:spPr>
      </p:pic>
      <p:sp>
        <p:nvSpPr>
          <p:cNvPr id="11" name="Arrow: Right 8">
            <a:extLst>
              <a:ext uri="{FF2B5EF4-FFF2-40B4-BE49-F238E27FC236}">
                <a16:creationId xmlns:a16="http://schemas.microsoft.com/office/drawing/2014/main" id="{C1DE12C5-E837-590D-E471-0A52C3E0F3F9}"/>
              </a:ext>
            </a:extLst>
          </p:cNvPr>
          <p:cNvSpPr/>
          <p:nvPr/>
        </p:nvSpPr>
        <p:spPr>
          <a:xfrm>
            <a:off x="6096000" y="2869324"/>
            <a:ext cx="367862" cy="1213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60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5C242-D262-AC8D-324A-774295A183A3}"/>
              </a:ext>
            </a:extLst>
          </p:cNvPr>
          <p:cNvSpPr>
            <a:spLocks noGrp="1"/>
          </p:cNvSpPr>
          <p:nvPr>
            <p:ph type="title"/>
          </p:nvPr>
        </p:nvSpPr>
        <p:spPr>
          <a:xfrm>
            <a:off x="643612" y="83927"/>
            <a:ext cx="11376107" cy="1011586"/>
          </a:xfrm>
        </p:spPr>
        <p:txBody>
          <a:bodyPr>
            <a:normAutofit/>
          </a:bodyPr>
          <a:lstStyle/>
          <a:p>
            <a:r>
              <a:rPr lang="en-US" sz="2200" dirty="0"/>
              <a:t>The Voronoi graph solves both of these problems: (1) it contains smooth paths, closer to what the vehicle would actually drive and (2) it contains fewer edges, along which pitch would need to be analyzed</a:t>
            </a:r>
          </a:p>
        </p:txBody>
      </p:sp>
      <p:sp>
        <p:nvSpPr>
          <p:cNvPr id="3" name="Slide Number Placeholder 2">
            <a:extLst>
              <a:ext uri="{FF2B5EF4-FFF2-40B4-BE49-F238E27FC236}">
                <a16:creationId xmlns:a16="http://schemas.microsoft.com/office/drawing/2014/main" id="{D3D30284-A260-C2EB-AC04-C7A8076BA9E2}"/>
              </a:ext>
            </a:extLst>
          </p:cNvPr>
          <p:cNvSpPr>
            <a:spLocks noGrp="1"/>
          </p:cNvSpPr>
          <p:nvPr>
            <p:ph type="sldNum" sz="quarter" idx="12"/>
          </p:nvPr>
        </p:nvSpPr>
        <p:spPr/>
        <p:txBody>
          <a:bodyPr/>
          <a:lstStyle/>
          <a:p>
            <a:fld id="{CB3FC469-CA8B-4EE5-AE73-966FC6A86920}" type="slidenum">
              <a:rPr lang="en-US" smtClean="0"/>
              <a:t>72</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DF27FC5-EC34-6426-AB6E-65DB9267EAA2}"/>
                  </a:ext>
                </a:extLst>
              </p:cNvPr>
              <p:cNvSpPr txBox="1"/>
              <p:nvPr/>
            </p:nvSpPr>
            <p:spPr>
              <a:xfrm>
                <a:off x="2215591" y="5894647"/>
                <a:ext cx="189154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≈10</m:t>
                      </m:r>
                    </m:oMath>
                  </m:oMathPara>
                </a14:m>
                <a:endParaRPr lang="en-US" b="0" dirty="0"/>
              </a:p>
              <a:p>
                <a:r>
                  <a:rPr lang="en-US" dirty="0"/>
                  <a:t>Num. nodes = 239</a:t>
                </a:r>
              </a:p>
            </p:txBody>
          </p:sp>
        </mc:Choice>
        <mc:Fallback xmlns="">
          <p:sp>
            <p:nvSpPr>
              <p:cNvPr id="5" name="TextBox 4">
                <a:extLst>
                  <a:ext uri="{FF2B5EF4-FFF2-40B4-BE49-F238E27FC236}">
                    <a16:creationId xmlns:a16="http://schemas.microsoft.com/office/drawing/2014/main" id="{2DF27FC5-EC34-6426-AB6E-65DB9267EAA2}"/>
                  </a:ext>
                </a:extLst>
              </p:cNvPr>
              <p:cNvSpPr txBox="1">
                <a:spLocks noRot="1" noChangeAspect="1" noMove="1" noResize="1" noEditPoints="1" noAdjustHandles="1" noChangeArrowheads="1" noChangeShapeType="1" noTextEdit="1"/>
              </p:cNvSpPr>
              <p:nvPr/>
            </p:nvSpPr>
            <p:spPr>
              <a:xfrm>
                <a:off x="2215591" y="5894647"/>
                <a:ext cx="1891543" cy="553998"/>
              </a:xfrm>
              <a:prstGeom prst="rect">
                <a:avLst/>
              </a:prstGeom>
              <a:blipFill>
                <a:blip r:embed="rId2"/>
                <a:stretch>
                  <a:fillRect l="-7395" b="-2417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9717D6C-5883-B113-EF74-7F4BF41475C6}"/>
              </a:ext>
            </a:extLst>
          </p:cNvPr>
          <p:cNvPicPr>
            <a:picLocks noChangeAspect="1"/>
          </p:cNvPicPr>
          <p:nvPr/>
        </p:nvPicPr>
        <p:blipFill>
          <a:blip r:embed="rId3"/>
          <a:stretch>
            <a:fillRect/>
          </a:stretch>
        </p:blipFill>
        <p:spPr>
          <a:xfrm>
            <a:off x="1070748" y="1671972"/>
            <a:ext cx="4685404" cy="3514054"/>
          </a:xfrm>
          <a:prstGeom prst="rect">
            <a:avLst/>
          </a:prstGeom>
        </p:spPr>
      </p:pic>
      <p:pic>
        <p:nvPicPr>
          <p:cNvPr id="7" name="Picture 6">
            <a:extLst>
              <a:ext uri="{FF2B5EF4-FFF2-40B4-BE49-F238E27FC236}">
                <a16:creationId xmlns:a16="http://schemas.microsoft.com/office/drawing/2014/main" id="{AFDCCC85-3A50-7CDF-21A2-921805C50209}"/>
              </a:ext>
            </a:extLst>
          </p:cNvPr>
          <p:cNvPicPr>
            <a:picLocks noChangeAspect="1"/>
          </p:cNvPicPr>
          <p:nvPr/>
        </p:nvPicPr>
        <p:blipFill>
          <a:blip r:embed="rId4"/>
          <a:stretch>
            <a:fillRect/>
          </a:stretch>
        </p:blipFill>
        <p:spPr>
          <a:xfrm>
            <a:off x="6961582" y="1781917"/>
            <a:ext cx="4392218" cy="329416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FAED050-F0AA-302B-A674-51328C32AB64}"/>
                  </a:ext>
                </a:extLst>
              </p:cNvPr>
              <p:cNvSpPr txBox="1"/>
              <p:nvPr/>
            </p:nvSpPr>
            <p:spPr>
              <a:xfrm>
                <a:off x="7728301" y="5524349"/>
                <a:ext cx="2743200"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≤3</m:t>
                      </m:r>
                    </m:oMath>
                  </m:oMathPara>
                </a14:m>
                <a:endParaRPr lang="en-US" b="0" dirty="0"/>
              </a:p>
              <a:p>
                <a:r>
                  <a:rPr lang="en-US" dirty="0"/>
                  <a:t>num. nodes after removal of dead ends and through nodes = 24</a:t>
                </a:r>
              </a:p>
            </p:txBody>
          </p:sp>
        </mc:Choice>
        <mc:Fallback xmlns="">
          <p:sp>
            <p:nvSpPr>
              <p:cNvPr id="8" name="TextBox 7">
                <a:extLst>
                  <a:ext uri="{FF2B5EF4-FFF2-40B4-BE49-F238E27FC236}">
                    <a16:creationId xmlns:a16="http://schemas.microsoft.com/office/drawing/2014/main" id="{1FAED050-F0AA-302B-A674-51328C32AB64}"/>
                  </a:ext>
                </a:extLst>
              </p:cNvPr>
              <p:cNvSpPr txBox="1">
                <a:spLocks noRot="1" noChangeAspect="1" noMove="1" noResize="1" noEditPoints="1" noAdjustHandles="1" noChangeArrowheads="1" noChangeShapeType="1" noTextEdit="1"/>
              </p:cNvSpPr>
              <p:nvPr/>
            </p:nvSpPr>
            <p:spPr>
              <a:xfrm>
                <a:off x="7728301" y="5524349"/>
                <a:ext cx="2743200" cy="1107996"/>
              </a:xfrm>
              <a:prstGeom prst="rect">
                <a:avLst/>
              </a:prstGeom>
              <a:blipFill>
                <a:blip r:embed="rId5"/>
                <a:stretch>
                  <a:fillRect l="-5333" r="-3556" b="-1208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EC38F9EF-9319-D367-9629-274CC97938F6}"/>
              </a:ext>
            </a:extLst>
          </p:cNvPr>
          <p:cNvCxnSpPr>
            <a:cxnSpLocks/>
          </p:cNvCxnSpPr>
          <p:nvPr/>
        </p:nvCxnSpPr>
        <p:spPr>
          <a:xfrm>
            <a:off x="6320767" y="1498053"/>
            <a:ext cx="76200" cy="5246914"/>
          </a:xfrm>
          <a:prstGeom prst="line">
            <a:avLst/>
          </a:prstGeom>
        </p:spPr>
        <p:style>
          <a:lnRef idx="1">
            <a:schemeClr val="accent1"/>
          </a:lnRef>
          <a:fillRef idx="0">
            <a:schemeClr val="accent1"/>
          </a:fillRef>
          <a:effectRef idx="0">
            <a:schemeClr val="accent1"/>
          </a:effectRef>
          <a:fontRef idx="minor">
            <a:schemeClr val="tx1"/>
          </a:fontRef>
        </p:style>
      </p:cxnSp>
      <p:sp>
        <p:nvSpPr>
          <p:cNvPr id="10" name="Arrow: Right 8">
            <a:extLst>
              <a:ext uri="{FF2B5EF4-FFF2-40B4-BE49-F238E27FC236}">
                <a16:creationId xmlns:a16="http://schemas.microsoft.com/office/drawing/2014/main" id="{C1DE12C5-E837-590D-E471-0A52C3E0F3F9}"/>
              </a:ext>
            </a:extLst>
          </p:cNvPr>
          <p:cNvSpPr/>
          <p:nvPr/>
        </p:nvSpPr>
        <p:spPr>
          <a:xfrm>
            <a:off x="6096000" y="2869324"/>
            <a:ext cx="367862" cy="1213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58964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7116D-9877-D2DF-0898-4550C5B38130}"/>
              </a:ext>
            </a:extLst>
          </p:cNvPr>
          <p:cNvSpPr>
            <a:spLocks noGrp="1"/>
          </p:cNvSpPr>
          <p:nvPr>
            <p:ph type="title"/>
          </p:nvPr>
        </p:nvSpPr>
        <p:spPr/>
        <p:txBody>
          <a:bodyPr/>
          <a:lstStyle/>
          <a:p>
            <a:r>
              <a:rPr lang="en-US" dirty="0"/>
              <a:t>Thus a surface with elevation data can be compactly represented in a Voronoi graph.</a:t>
            </a:r>
          </a:p>
        </p:txBody>
      </p:sp>
      <p:sp>
        <p:nvSpPr>
          <p:cNvPr id="3" name="Slide Number Placeholder 2">
            <a:extLst>
              <a:ext uri="{FF2B5EF4-FFF2-40B4-BE49-F238E27FC236}">
                <a16:creationId xmlns:a16="http://schemas.microsoft.com/office/drawing/2014/main" id="{E236E58B-D0F8-5F8F-0537-F422214812D0}"/>
              </a:ext>
            </a:extLst>
          </p:cNvPr>
          <p:cNvSpPr>
            <a:spLocks noGrp="1"/>
          </p:cNvSpPr>
          <p:nvPr>
            <p:ph type="sldNum" sz="quarter" idx="12"/>
          </p:nvPr>
        </p:nvSpPr>
        <p:spPr/>
        <p:txBody>
          <a:bodyPr/>
          <a:lstStyle/>
          <a:p>
            <a:fld id="{CB3FC469-CA8B-4EE5-AE73-966FC6A86920}" type="slidenum">
              <a:rPr lang="en-US" smtClean="0"/>
              <a:t>73</a:t>
            </a:fld>
            <a:endParaRPr lang="en-US"/>
          </a:p>
        </p:txBody>
      </p:sp>
      <p:pic>
        <p:nvPicPr>
          <p:cNvPr id="6" name="Content Placeholder 5" descr="A graph of a function&#10;&#10;Description automatically generated">
            <a:extLst>
              <a:ext uri="{FF2B5EF4-FFF2-40B4-BE49-F238E27FC236}">
                <a16:creationId xmlns:a16="http://schemas.microsoft.com/office/drawing/2014/main" id="{A5FE2DAD-5595-9E1B-85CD-332362C752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667" y="1541576"/>
            <a:ext cx="5333333" cy="4000000"/>
          </a:xfrm>
        </p:spPr>
      </p:pic>
      <p:pic>
        <p:nvPicPr>
          <p:cNvPr id="8" name="Picture 7" descr="A graph of a graph with lines and dots&#10;&#10;Description automatically generated with medium confidence">
            <a:extLst>
              <a:ext uri="{FF2B5EF4-FFF2-40B4-BE49-F238E27FC236}">
                <a16:creationId xmlns:a16="http://schemas.microsoft.com/office/drawing/2014/main" id="{1476DF91-3555-B120-48C8-C3B789C2E9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6386" y="1541576"/>
            <a:ext cx="5333333" cy="4000000"/>
          </a:xfrm>
          <a:prstGeom prst="rect">
            <a:avLst/>
          </a:prstGeom>
        </p:spPr>
      </p:pic>
      <p:sp>
        <p:nvSpPr>
          <p:cNvPr id="9" name="Arrow: Right 8">
            <a:extLst>
              <a:ext uri="{FF2B5EF4-FFF2-40B4-BE49-F238E27FC236}">
                <a16:creationId xmlns:a16="http://schemas.microsoft.com/office/drawing/2014/main" id="{C1DE12C5-E837-590D-E471-0A52C3E0F3F9}"/>
              </a:ext>
            </a:extLst>
          </p:cNvPr>
          <p:cNvSpPr/>
          <p:nvPr/>
        </p:nvSpPr>
        <p:spPr>
          <a:xfrm>
            <a:off x="6096000" y="2869324"/>
            <a:ext cx="367862" cy="1213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732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7116D-9877-D2DF-0898-4550C5B38130}"/>
              </a:ext>
            </a:extLst>
          </p:cNvPr>
          <p:cNvSpPr>
            <a:spLocks noGrp="1"/>
          </p:cNvSpPr>
          <p:nvPr>
            <p:ph type="title"/>
          </p:nvPr>
        </p:nvSpPr>
        <p:spPr>
          <a:xfrm>
            <a:off x="643612" y="83927"/>
            <a:ext cx="11376107" cy="977430"/>
          </a:xfrm>
        </p:spPr>
        <p:txBody>
          <a:bodyPr>
            <a:normAutofit fontScale="90000"/>
          </a:bodyPr>
          <a:lstStyle/>
          <a:p>
            <a:r>
              <a:rPr lang="en-US" dirty="0"/>
              <a:t>And a cost function that attempts to minimize ascending can be incorporated in to the path planner.  Notice the path routes through the middle of the saddle rather than traversing the high ground.</a:t>
            </a:r>
          </a:p>
        </p:txBody>
      </p:sp>
      <p:sp>
        <p:nvSpPr>
          <p:cNvPr id="3" name="Slide Number Placeholder 2">
            <a:extLst>
              <a:ext uri="{FF2B5EF4-FFF2-40B4-BE49-F238E27FC236}">
                <a16:creationId xmlns:a16="http://schemas.microsoft.com/office/drawing/2014/main" id="{E236E58B-D0F8-5F8F-0537-F422214812D0}"/>
              </a:ext>
            </a:extLst>
          </p:cNvPr>
          <p:cNvSpPr>
            <a:spLocks noGrp="1"/>
          </p:cNvSpPr>
          <p:nvPr>
            <p:ph type="sldNum" sz="quarter" idx="12"/>
          </p:nvPr>
        </p:nvSpPr>
        <p:spPr/>
        <p:txBody>
          <a:bodyPr/>
          <a:lstStyle/>
          <a:p>
            <a:fld id="{CB3FC469-CA8B-4EE5-AE73-966FC6A86920}" type="slidenum">
              <a:rPr lang="en-US" smtClean="0"/>
              <a:t>74</a:t>
            </a:fld>
            <a:endParaRPr lang="en-US"/>
          </a:p>
        </p:txBody>
      </p:sp>
      <p:pic>
        <p:nvPicPr>
          <p:cNvPr id="8" name="Picture 7" descr="A graph of a graph with lines and dots&#10;&#10;Description automatically generated with medium confidence">
            <a:extLst>
              <a:ext uri="{FF2B5EF4-FFF2-40B4-BE49-F238E27FC236}">
                <a16:creationId xmlns:a16="http://schemas.microsoft.com/office/drawing/2014/main" id="{1476DF91-3555-B120-48C8-C3B789C2E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612" y="1476296"/>
            <a:ext cx="5333333" cy="4000000"/>
          </a:xfrm>
          <a:prstGeom prst="rect">
            <a:avLst/>
          </a:prstGeom>
        </p:spPr>
      </p:pic>
      <p:sp>
        <p:nvSpPr>
          <p:cNvPr id="9" name="Arrow: Right 8">
            <a:extLst>
              <a:ext uri="{FF2B5EF4-FFF2-40B4-BE49-F238E27FC236}">
                <a16:creationId xmlns:a16="http://schemas.microsoft.com/office/drawing/2014/main" id="{C1DE12C5-E837-590D-E471-0A52C3E0F3F9}"/>
              </a:ext>
            </a:extLst>
          </p:cNvPr>
          <p:cNvSpPr/>
          <p:nvPr/>
        </p:nvSpPr>
        <p:spPr>
          <a:xfrm>
            <a:off x="6096000" y="2869324"/>
            <a:ext cx="367862" cy="1213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a running graph&#10;&#10;Description automatically generated">
            <a:extLst>
              <a:ext uri="{FF2B5EF4-FFF2-40B4-BE49-F238E27FC236}">
                <a16:creationId xmlns:a16="http://schemas.microsoft.com/office/drawing/2014/main" id="{1E9553AC-A8AE-725B-6E5B-BA48374A3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2917" y="1476296"/>
            <a:ext cx="5333333" cy="4000000"/>
          </a:xfrm>
          <a:prstGeom prst="rect">
            <a:avLst/>
          </a:prstGeom>
        </p:spPr>
      </p:pic>
    </p:spTree>
    <p:extLst>
      <p:ext uri="{BB962C8B-B14F-4D97-AF65-F5344CB8AC3E}">
        <p14:creationId xmlns:p14="http://schemas.microsoft.com/office/powerpoint/2010/main" val="7256016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7116D-9877-D2DF-0898-4550C5B38130}"/>
              </a:ext>
            </a:extLst>
          </p:cNvPr>
          <p:cNvSpPr>
            <a:spLocks noGrp="1"/>
          </p:cNvSpPr>
          <p:nvPr>
            <p:ph type="title"/>
          </p:nvPr>
        </p:nvSpPr>
        <p:spPr/>
        <p:txBody>
          <a:bodyPr>
            <a:normAutofit/>
          </a:bodyPr>
          <a:lstStyle/>
          <a:p>
            <a:r>
              <a:rPr lang="en-US" dirty="0"/>
              <a:t>Similar ascent-avoiding behavior can be observed with other maps as well, such as a paraboloid.</a:t>
            </a:r>
          </a:p>
        </p:txBody>
      </p:sp>
      <p:sp>
        <p:nvSpPr>
          <p:cNvPr id="3" name="Slide Number Placeholder 2">
            <a:extLst>
              <a:ext uri="{FF2B5EF4-FFF2-40B4-BE49-F238E27FC236}">
                <a16:creationId xmlns:a16="http://schemas.microsoft.com/office/drawing/2014/main" id="{E236E58B-D0F8-5F8F-0537-F422214812D0}"/>
              </a:ext>
            </a:extLst>
          </p:cNvPr>
          <p:cNvSpPr>
            <a:spLocks noGrp="1"/>
          </p:cNvSpPr>
          <p:nvPr>
            <p:ph type="sldNum" sz="quarter" idx="12"/>
          </p:nvPr>
        </p:nvSpPr>
        <p:spPr/>
        <p:txBody>
          <a:bodyPr/>
          <a:lstStyle/>
          <a:p>
            <a:fld id="{CB3FC469-CA8B-4EE5-AE73-966FC6A86920}" type="slidenum">
              <a:rPr lang="en-US" smtClean="0"/>
              <a:t>75</a:t>
            </a:fld>
            <a:endParaRPr lang="en-US"/>
          </a:p>
        </p:txBody>
      </p:sp>
      <p:sp>
        <p:nvSpPr>
          <p:cNvPr id="9" name="Arrow: Right 8">
            <a:extLst>
              <a:ext uri="{FF2B5EF4-FFF2-40B4-BE49-F238E27FC236}">
                <a16:creationId xmlns:a16="http://schemas.microsoft.com/office/drawing/2014/main" id="{C1DE12C5-E837-590D-E471-0A52C3E0F3F9}"/>
              </a:ext>
            </a:extLst>
          </p:cNvPr>
          <p:cNvSpPr/>
          <p:nvPr/>
        </p:nvSpPr>
        <p:spPr>
          <a:xfrm>
            <a:off x="6096000" y="2869324"/>
            <a:ext cx="367862" cy="1213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3862" y="1476296"/>
            <a:ext cx="5333333" cy="4000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667" y="1476296"/>
            <a:ext cx="5333333" cy="4000000"/>
          </a:xfrm>
          <a:prstGeom prst="rect">
            <a:avLst/>
          </a:prstGeom>
        </p:spPr>
      </p:pic>
    </p:spTree>
    <p:extLst>
      <p:ext uri="{BB962C8B-B14F-4D97-AF65-F5344CB8AC3E}">
        <p14:creationId xmlns:p14="http://schemas.microsoft.com/office/powerpoint/2010/main" val="24046137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are some barriers to porting this to 3D but it likely is possible.</a:t>
            </a:r>
          </a:p>
        </p:txBody>
      </p:sp>
      <p:sp>
        <p:nvSpPr>
          <p:cNvPr id="3" name="Slide Number Placeholder 2"/>
          <p:cNvSpPr>
            <a:spLocks noGrp="1"/>
          </p:cNvSpPr>
          <p:nvPr>
            <p:ph type="sldNum" sz="quarter" idx="12"/>
          </p:nvPr>
        </p:nvSpPr>
        <p:spPr/>
        <p:txBody>
          <a:bodyPr/>
          <a:lstStyle/>
          <a:p>
            <a:fld id="{CB3FC469-CA8B-4EE5-AE73-966FC6A86920}" type="slidenum">
              <a:rPr lang="en-US" smtClean="0"/>
              <a:t>76</a:t>
            </a:fld>
            <a:endParaRPr lang="en-US"/>
          </a:p>
        </p:txBody>
      </p:sp>
      <p:sp>
        <p:nvSpPr>
          <p:cNvPr id="4" name="Content Placeholder 3"/>
          <p:cNvSpPr>
            <a:spLocks noGrp="1"/>
          </p:cNvSpPr>
          <p:nvPr>
            <p:ph idx="1"/>
          </p:nvPr>
        </p:nvSpPr>
        <p:spPr/>
        <p:txBody>
          <a:bodyPr>
            <a:normAutofit/>
          </a:bodyPr>
          <a:lstStyle/>
          <a:p>
            <a:r>
              <a:rPr lang="en-US" sz="1800" dirty="0"/>
              <a:t>A 3D triangulation forms triangles on a surface.  If we triangulated the surface of free space in 3D, the triangles and their centers would be on the obstacle facets, not out in free space as far from obstacles as possible.  Therefore the approximate medial axis (AMA) may not be able to be found from the triangulation in 3D as in 2D.</a:t>
            </a:r>
          </a:p>
          <a:p>
            <a:r>
              <a:rPr lang="en-US" sz="1800" dirty="0"/>
              <a:t>The </a:t>
            </a:r>
            <a:r>
              <a:rPr lang="en-US" sz="1800" dirty="0" err="1"/>
              <a:t>Voronoi</a:t>
            </a:r>
            <a:r>
              <a:rPr lang="en-US" sz="1800" dirty="0"/>
              <a:t> diagram also does not work to approximate the AMA in 3D although it does in 2D but algorithms exist to approximate the AMA in 3D [1]</a:t>
            </a:r>
          </a:p>
          <a:p>
            <a:r>
              <a:rPr lang="en-US" sz="1800" dirty="0"/>
              <a:t>However, the construct of the approximate medial axis, is expected to also work for planning far away from obstacles in 3D [2]</a:t>
            </a:r>
          </a:p>
          <a:p>
            <a:r>
              <a:rPr lang="en-US" sz="1800" dirty="0"/>
              <a:t>It may require a different way of being computed, based on an extensions of the algorithms for finding the </a:t>
            </a:r>
            <a:r>
              <a:rPr lang="en-US" sz="1800" dirty="0" err="1"/>
              <a:t>Voronoi</a:t>
            </a:r>
            <a:r>
              <a:rPr lang="en-US" sz="1800" dirty="0"/>
              <a:t> diagram [3] and AMA [4] in 2D.</a:t>
            </a:r>
          </a:p>
          <a:p>
            <a:r>
              <a:rPr lang="en-US" sz="1800" dirty="0"/>
              <a:t>In 2D, we use a constrained Delaunay triangulation to distinguish between triangles in objects and triangles outside objects.  MATLAB does not have this constrained capability for 3D so it would need to be developed.</a:t>
            </a:r>
          </a:p>
        </p:txBody>
      </p:sp>
      <p:sp>
        <p:nvSpPr>
          <p:cNvPr id="5" name="Rectangle 4"/>
          <p:cNvSpPr/>
          <p:nvPr/>
        </p:nvSpPr>
        <p:spPr>
          <a:xfrm>
            <a:off x="507124" y="5175307"/>
            <a:ext cx="10668000" cy="1569660"/>
          </a:xfrm>
          <a:prstGeom prst="rect">
            <a:avLst/>
          </a:prstGeom>
        </p:spPr>
        <p:txBody>
          <a:bodyPr wrap="square">
            <a:spAutoFit/>
          </a:bodyPr>
          <a:lstStyle/>
          <a:p>
            <a:r>
              <a:rPr lang="en-US" sz="1200" dirty="0"/>
              <a:t>[1] </a:t>
            </a:r>
            <a:r>
              <a:rPr lang="en-US" sz="1200" dirty="0" err="1"/>
              <a:t>Dey</a:t>
            </a:r>
            <a:r>
              <a:rPr lang="en-US" sz="1200" dirty="0"/>
              <a:t>, </a:t>
            </a:r>
            <a:r>
              <a:rPr lang="en-US" sz="1200" dirty="0" err="1"/>
              <a:t>Tamal</a:t>
            </a:r>
            <a:r>
              <a:rPr lang="en-US" sz="1200" dirty="0"/>
              <a:t> K., and </a:t>
            </a:r>
            <a:r>
              <a:rPr lang="en-US" sz="1200" dirty="0" err="1"/>
              <a:t>Wulue</a:t>
            </a:r>
            <a:r>
              <a:rPr lang="en-US" sz="1200" dirty="0"/>
              <a:t> Zhao. "Approximating the medial axis from the </a:t>
            </a:r>
            <a:r>
              <a:rPr lang="en-US" sz="1200" dirty="0" err="1"/>
              <a:t>Voronoi</a:t>
            </a:r>
            <a:r>
              <a:rPr lang="en-US" sz="1200" dirty="0"/>
              <a:t> diagram with a convergence guarantee." </a:t>
            </a:r>
            <a:r>
              <a:rPr lang="en-US" sz="1200" i="1" dirty="0" err="1"/>
              <a:t>Algorithmica</a:t>
            </a:r>
            <a:r>
              <a:rPr lang="en-US" sz="1200" dirty="0"/>
              <a:t> 38 (2004): 179-200.</a:t>
            </a:r>
          </a:p>
          <a:p>
            <a:r>
              <a:rPr lang="en-US" sz="1200" dirty="0"/>
              <a:t>[2] </a:t>
            </a:r>
            <a:r>
              <a:rPr lang="en-US" sz="1200" dirty="0" err="1"/>
              <a:t>Masehian</a:t>
            </a:r>
            <a:r>
              <a:rPr lang="en-US" sz="1200" dirty="0"/>
              <a:t>, </a:t>
            </a:r>
            <a:r>
              <a:rPr lang="en-US" sz="1200" dirty="0" err="1"/>
              <a:t>Ellips</a:t>
            </a:r>
            <a:r>
              <a:rPr lang="en-US" sz="1200" dirty="0"/>
              <a:t>, and M. R. Amin‐</a:t>
            </a:r>
            <a:r>
              <a:rPr lang="en-US" sz="1200" dirty="0" err="1"/>
              <a:t>Naseri</a:t>
            </a:r>
            <a:r>
              <a:rPr lang="en-US" sz="1200" dirty="0"/>
              <a:t>. "A </a:t>
            </a:r>
            <a:r>
              <a:rPr lang="en-US" sz="1200" dirty="0" err="1"/>
              <a:t>voronoi</a:t>
            </a:r>
            <a:r>
              <a:rPr lang="en-US" sz="1200" dirty="0"/>
              <a:t> diagram‐visibility graph‐potential field compound algorithm for robot path planning." </a:t>
            </a:r>
            <a:r>
              <a:rPr lang="en-US" sz="1200" i="1" dirty="0"/>
              <a:t>Journal of Robotic Systems</a:t>
            </a:r>
            <a:r>
              <a:rPr lang="en-US" sz="1200" dirty="0"/>
              <a:t> 21.6 (2004): 275-300.</a:t>
            </a:r>
          </a:p>
          <a:p>
            <a:r>
              <a:rPr lang="en-US" sz="1200" dirty="0"/>
              <a:t>[3] F. </a:t>
            </a:r>
            <a:r>
              <a:rPr lang="en-US" sz="1200" dirty="0" err="1"/>
              <a:t>Aurenhammer</a:t>
            </a:r>
            <a:r>
              <a:rPr lang="en-US" sz="1200" dirty="0"/>
              <a:t> and R. Klein, </a:t>
            </a:r>
            <a:r>
              <a:rPr lang="en-US" sz="1200" dirty="0" err="1"/>
              <a:t>Voronoi</a:t>
            </a:r>
            <a:r>
              <a:rPr lang="en-US" sz="1200" dirty="0"/>
              <a:t> diagrams, </a:t>
            </a:r>
            <a:r>
              <a:rPr lang="en-US" sz="1200" dirty="0" err="1"/>
              <a:t>inHandbook</a:t>
            </a:r>
            <a:r>
              <a:rPr lang="en-US" sz="1200" dirty="0"/>
              <a:t> of computational geometry, edited by </a:t>
            </a:r>
            <a:r>
              <a:rPr lang="en-US" sz="1200" dirty="0" err="1"/>
              <a:t>J.Sack</a:t>
            </a:r>
            <a:r>
              <a:rPr lang="en-US" sz="1200" dirty="0"/>
              <a:t> and G. </a:t>
            </a:r>
            <a:r>
              <a:rPr lang="en-US" sz="1200" dirty="0" err="1"/>
              <a:t>Urrutia</a:t>
            </a:r>
            <a:r>
              <a:rPr lang="en-US" sz="1200" dirty="0"/>
              <a:t>, Elsevier Science, Amsterdam,2000.</a:t>
            </a:r>
          </a:p>
          <a:p>
            <a:r>
              <a:rPr lang="en-US" sz="1200" dirty="0"/>
              <a:t>[4] E. </a:t>
            </a:r>
            <a:r>
              <a:rPr lang="en-US" sz="1200" dirty="0" err="1"/>
              <a:t>Masehian</a:t>
            </a:r>
            <a:r>
              <a:rPr lang="en-US" sz="1200" dirty="0"/>
              <a:t>, M.R. Amin-</a:t>
            </a:r>
            <a:r>
              <a:rPr lang="en-US" sz="1200" dirty="0" err="1"/>
              <a:t>Naseri</a:t>
            </a:r>
            <a:r>
              <a:rPr lang="en-US" sz="1200" dirty="0"/>
              <a:t>, and S. </a:t>
            </a:r>
            <a:r>
              <a:rPr lang="en-US" sz="1200" dirty="0" err="1"/>
              <a:t>EsmaeilzadehKhadem</a:t>
            </a:r>
            <a:r>
              <a:rPr lang="en-US" sz="1200" dirty="0"/>
              <a:t>, Online motion planning using incremental construction of medial axis, in </a:t>
            </a:r>
            <a:r>
              <a:rPr lang="en-US" sz="1200" dirty="0" err="1"/>
              <a:t>Proc</a:t>
            </a:r>
            <a:r>
              <a:rPr lang="en-US" sz="1200" dirty="0"/>
              <a:t> of IEEE </a:t>
            </a:r>
            <a:r>
              <a:rPr lang="en-US" sz="1200" dirty="0" err="1"/>
              <a:t>Int</a:t>
            </a:r>
            <a:r>
              <a:rPr lang="en-US" sz="1200" dirty="0"/>
              <a:t> </a:t>
            </a:r>
            <a:r>
              <a:rPr lang="en-US" sz="1200" dirty="0" err="1"/>
              <a:t>Confon</a:t>
            </a:r>
            <a:r>
              <a:rPr lang="en-US" sz="1200" dirty="0"/>
              <a:t> Robotics and Automation (ICRA 2003), September2003, Taiwan, pp. 2928–2933.</a:t>
            </a:r>
          </a:p>
        </p:txBody>
      </p:sp>
    </p:spTree>
    <p:extLst>
      <p:ext uri="{BB962C8B-B14F-4D97-AF65-F5344CB8AC3E}">
        <p14:creationId xmlns:p14="http://schemas.microsoft.com/office/powerpoint/2010/main" val="3834180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20D0-D825-F901-8AAA-C9C86F45CDB7}"/>
              </a:ext>
            </a:extLst>
          </p:cNvPr>
          <p:cNvSpPr>
            <a:spLocks noGrp="1"/>
          </p:cNvSpPr>
          <p:nvPr>
            <p:ph type="title"/>
          </p:nvPr>
        </p:nvSpPr>
        <p:spPr>
          <a:xfrm>
            <a:off x="643612" y="83927"/>
            <a:ext cx="11376107" cy="929625"/>
          </a:xfrm>
        </p:spPr>
        <p:txBody>
          <a:bodyPr>
            <a:normAutofit fontScale="90000"/>
          </a:bodyPr>
          <a:lstStyle/>
          <a:p>
            <a:r>
              <a:rPr lang="en-US" dirty="0"/>
              <a:t>We can apply a similar method by interpolating polytope side with vertices.  As long as every side has at least one intermediate vertex, the corridors in the obstacle field will have Voronoi cell boundaries.</a:t>
            </a:r>
          </a:p>
        </p:txBody>
      </p:sp>
      <p:sp>
        <p:nvSpPr>
          <p:cNvPr id="3" name="Slide Number Placeholder 2">
            <a:extLst>
              <a:ext uri="{FF2B5EF4-FFF2-40B4-BE49-F238E27FC236}">
                <a16:creationId xmlns:a16="http://schemas.microsoft.com/office/drawing/2014/main" id="{DBD408FA-99FD-3EBB-5CA6-7EA547D09419}"/>
              </a:ext>
            </a:extLst>
          </p:cNvPr>
          <p:cNvSpPr>
            <a:spLocks noGrp="1"/>
          </p:cNvSpPr>
          <p:nvPr>
            <p:ph type="sldNum" sz="quarter" idx="12"/>
          </p:nvPr>
        </p:nvSpPr>
        <p:spPr/>
        <p:txBody>
          <a:bodyPr/>
          <a:lstStyle/>
          <a:p>
            <a:fld id="{CB3FC469-CA8B-4EE5-AE73-966FC6A86920}" type="slidenum">
              <a:rPr lang="en-US" smtClean="0"/>
              <a:t>8</a:t>
            </a:fld>
            <a:endParaRPr lang="en-US"/>
          </a:p>
        </p:txBody>
      </p:sp>
      <p:pic>
        <p:nvPicPr>
          <p:cNvPr id="6" name="Content Placeholder 5" descr="A blue and white pattern&#10;&#10;Description automatically generated">
            <a:extLst>
              <a:ext uri="{FF2B5EF4-FFF2-40B4-BE49-F238E27FC236}">
                <a16:creationId xmlns:a16="http://schemas.microsoft.com/office/drawing/2014/main" id="{3D57FF7A-201A-4FD6-435D-458990589F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9780" y="1095375"/>
            <a:ext cx="10131515" cy="5081588"/>
          </a:xfr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DE68A280-8C3D-C13A-F971-06EE78072D93}"/>
                  </a:ext>
                </a:extLst>
              </p14:cNvPr>
              <p14:cNvContentPartPr/>
              <p14:nvPr/>
            </p14:nvContentPartPr>
            <p14:xfrm>
              <a:off x="2456245" y="2523951"/>
              <a:ext cx="4209480" cy="1540800"/>
            </p14:xfrm>
          </p:contentPart>
        </mc:Choice>
        <mc:Fallback xmlns="">
          <p:pic>
            <p:nvPicPr>
              <p:cNvPr id="7" name="Ink 6">
                <a:extLst>
                  <a:ext uri="{FF2B5EF4-FFF2-40B4-BE49-F238E27FC236}">
                    <a16:creationId xmlns:a16="http://schemas.microsoft.com/office/drawing/2014/main" id="{DE68A280-8C3D-C13A-F971-06EE78072D93}"/>
                  </a:ext>
                </a:extLst>
              </p:cNvPr>
              <p:cNvPicPr/>
              <p:nvPr/>
            </p:nvPicPr>
            <p:blipFill>
              <a:blip r:embed="rId4"/>
              <a:stretch>
                <a:fillRect/>
              </a:stretch>
            </p:blipFill>
            <p:spPr>
              <a:xfrm>
                <a:off x="2447605" y="2515311"/>
                <a:ext cx="4227120" cy="1558440"/>
              </a:xfrm>
              <a:prstGeom prst="rect">
                <a:avLst/>
              </a:prstGeom>
            </p:spPr>
          </p:pic>
        </mc:Fallback>
      </mc:AlternateContent>
      <p:sp>
        <p:nvSpPr>
          <p:cNvPr id="8" name="Oval 7">
            <a:extLst>
              <a:ext uri="{FF2B5EF4-FFF2-40B4-BE49-F238E27FC236}">
                <a16:creationId xmlns:a16="http://schemas.microsoft.com/office/drawing/2014/main" id="{199F7958-8337-29C8-CDC1-FE4BD3FE81A8}"/>
              </a:ext>
            </a:extLst>
          </p:cNvPr>
          <p:cNvSpPr/>
          <p:nvPr/>
        </p:nvSpPr>
        <p:spPr>
          <a:xfrm rot="20587242">
            <a:off x="8256643" y="4231001"/>
            <a:ext cx="1194219" cy="330792"/>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540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0445D-2C4D-FCCB-2107-A49755BD5FCC}"/>
              </a:ext>
            </a:extLst>
          </p:cNvPr>
          <p:cNvSpPr>
            <a:spLocks noGrp="1"/>
          </p:cNvSpPr>
          <p:nvPr>
            <p:ph type="title"/>
          </p:nvPr>
        </p:nvSpPr>
        <p:spPr/>
        <p:txBody>
          <a:bodyPr>
            <a:normAutofit/>
          </a:bodyPr>
          <a:lstStyle/>
          <a:p>
            <a:r>
              <a:rPr lang="en-US" dirty="0"/>
              <a:t>The next step is to remove the cell boundaries that cross obstacle sides and do not add traversable corridors.</a:t>
            </a:r>
          </a:p>
        </p:txBody>
      </p:sp>
      <p:sp>
        <p:nvSpPr>
          <p:cNvPr id="3" name="Slide Number Placeholder 2">
            <a:extLst>
              <a:ext uri="{FF2B5EF4-FFF2-40B4-BE49-F238E27FC236}">
                <a16:creationId xmlns:a16="http://schemas.microsoft.com/office/drawing/2014/main" id="{CC9168F6-171A-A7F9-3083-92B74BDA0F12}"/>
              </a:ext>
            </a:extLst>
          </p:cNvPr>
          <p:cNvSpPr>
            <a:spLocks noGrp="1"/>
          </p:cNvSpPr>
          <p:nvPr>
            <p:ph type="sldNum" sz="quarter" idx="12"/>
          </p:nvPr>
        </p:nvSpPr>
        <p:spPr/>
        <p:txBody>
          <a:bodyPr/>
          <a:lstStyle/>
          <a:p>
            <a:fld id="{CB3FC469-CA8B-4EE5-AE73-966FC6A86920}" type="slidenum">
              <a:rPr lang="en-US" smtClean="0"/>
              <a:t>9</a:t>
            </a:fld>
            <a:endParaRPr lang="en-US"/>
          </a:p>
        </p:txBody>
      </p:sp>
      <p:pic>
        <p:nvPicPr>
          <p:cNvPr id="5" name="Content Placeholder 5" descr="A blue and white pattern&#10;&#10;Description automatically generated">
            <a:extLst>
              <a:ext uri="{FF2B5EF4-FFF2-40B4-BE49-F238E27FC236}">
                <a16:creationId xmlns:a16="http://schemas.microsoft.com/office/drawing/2014/main" id="{11CC99E6-55B8-0D91-98E6-CD37F2A8F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780" y="1095375"/>
            <a:ext cx="10131515" cy="508158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0F7853E-2742-7CA6-4A6D-96E64CBA7880}"/>
                  </a:ext>
                </a:extLst>
              </p14:cNvPr>
              <p14:cNvContentPartPr/>
              <p14:nvPr/>
            </p14:nvContentPartPr>
            <p14:xfrm>
              <a:off x="2841805" y="2346471"/>
              <a:ext cx="1475640" cy="936720"/>
            </p14:xfrm>
          </p:contentPart>
        </mc:Choice>
        <mc:Fallback xmlns="">
          <p:pic>
            <p:nvPicPr>
              <p:cNvPr id="6" name="Ink 5">
                <a:extLst>
                  <a:ext uri="{FF2B5EF4-FFF2-40B4-BE49-F238E27FC236}">
                    <a16:creationId xmlns:a16="http://schemas.microsoft.com/office/drawing/2014/main" id="{90F7853E-2742-7CA6-4A6D-96E64CBA7880}"/>
                  </a:ext>
                </a:extLst>
              </p:cNvPr>
              <p:cNvPicPr/>
              <p:nvPr/>
            </p:nvPicPr>
            <p:blipFill>
              <a:blip r:embed="rId4"/>
              <a:stretch>
                <a:fillRect/>
              </a:stretch>
            </p:blipFill>
            <p:spPr>
              <a:xfrm>
                <a:off x="2833165" y="2337471"/>
                <a:ext cx="1493280" cy="954360"/>
              </a:xfrm>
              <a:prstGeom prst="rect">
                <a:avLst/>
              </a:prstGeom>
            </p:spPr>
          </p:pic>
        </mc:Fallback>
      </mc:AlternateContent>
      <p:grpSp>
        <p:nvGrpSpPr>
          <p:cNvPr id="11" name="Group 10">
            <a:extLst>
              <a:ext uri="{FF2B5EF4-FFF2-40B4-BE49-F238E27FC236}">
                <a16:creationId xmlns:a16="http://schemas.microsoft.com/office/drawing/2014/main" id="{D55BE9B5-C893-6B76-6C25-E2C120DAFD02}"/>
              </a:ext>
            </a:extLst>
          </p:cNvPr>
          <p:cNvGrpSpPr/>
          <p:nvPr/>
        </p:nvGrpSpPr>
        <p:grpSpPr>
          <a:xfrm>
            <a:off x="2361205" y="4428711"/>
            <a:ext cx="1570320" cy="355680"/>
            <a:chOff x="2361205" y="4428711"/>
            <a:chExt cx="1570320" cy="35568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0B189C8F-8C3A-D54D-6CB4-52666DC262B2}"/>
                    </a:ext>
                  </a:extLst>
                </p14:cNvPr>
                <p14:cNvContentPartPr/>
                <p14:nvPr/>
              </p14:nvContentPartPr>
              <p14:xfrm>
                <a:off x="2361205" y="4428711"/>
                <a:ext cx="987840" cy="355680"/>
              </p14:xfrm>
            </p:contentPart>
          </mc:Choice>
          <mc:Fallback xmlns="">
            <p:pic>
              <p:nvPicPr>
                <p:cNvPr id="8" name="Ink 7">
                  <a:extLst>
                    <a:ext uri="{FF2B5EF4-FFF2-40B4-BE49-F238E27FC236}">
                      <a16:creationId xmlns:a16="http://schemas.microsoft.com/office/drawing/2014/main" id="{0B189C8F-8C3A-D54D-6CB4-52666DC262B2}"/>
                    </a:ext>
                  </a:extLst>
                </p:cNvPr>
                <p:cNvPicPr/>
                <p:nvPr/>
              </p:nvPicPr>
              <p:blipFill>
                <a:blip r:embed="rId6"/>
                <a:stretch>
                  <a:fillRect/>
                </a:stretch>
              </p:blipFill>
              <p:spPr>
                <a:xfrm>
                  <a:off x="2352565" y="4419711"/>
                  <a:ext cx="100548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BB1F1A7-2E69-8312-2DA4-A62884C64633}"/>
                    </a:ext>
                  </a:extLst>
                </p14:cNvPr>
                <p14:cNvContentPartPr/>
                <p14:nvPr/>
              </p14:nvContentPartPr>
              <p14:xfrm>
                <a:off x="3426085" y="4615551"/>
                <a:ext cx="505440" cy="56160"/>
              </p14:xfrm>
            </p:contentPart>
          </mc:Choice>
          <mc:Fallback xmlns="">
            <p:pic>
              <p:nvPicPr>
                <p:cNvPr id="9" name="Ink 8">
                  <a:extLst>
                    <a:ext uri="{FF2B5EF4-FFF2-40B4-BE49-F238E27FC236}">
                      <a16:creationId xmlns:a16="http://schemas.microsoft.com/office/drawing/2014/main" id="{1BB1F1A7-2E69-8312-2DA4-A62884C64633}"/>
                    </a:ext>
                  </a:extLst>
                </p:cNvPr>
                <p:cNvPicPr/>
                <p:nvPr/>
              </p:nvPicPr>
              <p:blipFill>
                <a:blip r:embed="rId8"/>
                <a:stretch>
                  <a:fillRect/>
                </a:stretch>
              </p:blipFill>
              <p:spPr>
                <a:xfrm>
                  <a:off x="3417085" y="4606911"/>
                  <a:ext cx="5230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CAE078D4-81CC-DF88-6B68-8E2EE488A4E6}"/>
                  </a:ext>
                </a:extLst>
              </p14:cNvPr>
              <p14:cNvContentPartPr/>
              <p14:nvPr/>
            </p14:nvContentPartPr>
            <p14:xfrm>
              <a:off x="4009645" y="3326751"/>
              <a:ext cx="326880" cy="234720"/>
            </p14:xfrm>
          </p:contentPart>
        </mc:Choice>
        <mc:Fallback xmlns="">
          <p:pic>
            <p:nvPicPr>
              <p:cNvPr id="10" name="Ink 9">
                <a:extLst>
                  <a:ext uri="{FF2B5EF4-FFF2-40B4-BE49-F238E27FC236}">
                    <a16:creationId xmlns:a16="http://schemas.microsoft.com/office/drawing/2014/main" id="{CAE078D4-81CC-DF88-6B68-8E2EE488A4E6}"/>
                  </a:ext>
                </a:extLst>
              </p:cNvPr>
              <p:cNvPicPr/>
              <p:nvPr/>
            </p:nvPicPr>
            <p:blipFill>
              <a:blip r:embed="rId10"/>
              <a:stretch>
                <a:fillRect/>
              </a:stretch>
            </p:blipFill>
            <p:spPr>
              <a:xfrm>
                <a:off x="4001005" y="3317751"/>
                <a:ext cx="344520" cy="252360"/>
              </a:xfrm>
              <a:prstGeom prst="rect">
                <a:avLst/>
              </a:prstGeom>
            </p:spPr>
          </p:pic>
        </mc:Fallback>
      </mc:AlternateContent>
    </p:spTree>
    <p:extLst>
      <p:ext uri="{BB962C8B-B14F-4D97-AF65-F5344CB8AC3E}">
        <p14:creationId xmlns:p14="http://schemas.microsoft.com/office/powerpoint/2010/main" val="1026564281"/>
      </p:ext>
    </p:extLst>
  </p:cSld>
  <p:clrMapOvr>
    <a:masterClrMapping/>
  </p:clrMapOvr>
</p:sld>
</file>

<file path=ppt/theme/theme1.xml><?xml version="1.0" encoding="utf-8"?>
<a:theme xmlns:a="http://schemas.openxmlformats.org/drawingml/2006/main" name="psu">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Avenir Next LT Pro"/>
        <a:ea typeface=""/>
        <a:cs typeface=""/>
      </a:majorFont>
      <a:minorFont>
        <a:latin typeface="Avenir Next LT Pro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su" id="{4E08009C-FD03-4FC6-8DED-82639BE40139}" vid="{F43B71B0-A29E-4250-9E76-B104EB9155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titus xmlns="http://schemas.titus.com/TitusProperties/">
  <TitusGUID xmlns="">fd0b1452-e8d2-4b6d-bcb9-1834f852e976</TitusGUID>
  <TitusMetadata xmlns="">eyJucyI6Imh0dHA6XC9cL3d3dy50aXR1cy5jb21cL25zXC9UaGUgUGVubnN5bHZhbmlhIFN0YXRlIFVuaXZlcnNpdHkiLCJwcm9wcyI6W3sibiI6IkRhdGFUeXBlIiwidmFscyI6W3sidmFsdWUiOiJOVUxMIn1dfSx7Im4iOiJBUkxQU1VCdXNpbmVzc1NlbnNpdGl2ZURpc3RyaWJ1dGlvblN0YXRlbWVudCIsInZhbHMiOltdfSx7Im4iOiJDVUkiLCJ2YWxzIjpbXX0seyJuIjoiRGlzdHJpYnV0aW9uU3RhdGVtZW50IiwidmFscyI6W119LHsibiI6IkZFRENPTiIsInZhbHMiOltdfSx7Im4iOiJSRUxUTyIsInZhbHMiOltdfV19</TitusMetadata>
</titus>
</file>

<file path=customXml/itemProps1.xml><?xml version="1.0" encoding="utf-8"?>
<ds:datastoreItem xmlns:ds="http://schemas.openxmlformats.org/officeDocument/2006/customXml" ds:itemID="{12E54883-E07A-4B33-B62B-3400B45A687E}">
  <ds:schemaRefs>
    <ds:schemaRef ds:uri="http://schemas.titus.com/TitusProperties/"/>
    <ds:schemaRef ds:uri=""/>
  </ds:schemaRefs>
</ds:datastoreItem>
</file>

<file path=docProps/app.xml><?xml version="1.0" encoding="utf-8"?>
<Properties xmlns="http://schemas.openxmlformats.org/officeDocument/2006/extended-properties" xmlns:vt="http://schemas.openxmlformats.org/officeDocument/2006/docPropsVTypes">
  <Template>psu</Template>
  <TotalTime>74</TotalTime>
  <Words>5086</Words>
  <Application>Microsoft Office PowerPoint</Application>
  <PresentationFormat>Widescreen</PresentationFormat>
  <Paragraphs>517</Paragraphs>
  <Slides>76</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76</vt:i4>
      </vt:variant>
    </vt:vector>
  </HeadingPairs>
  <TitlesOfParts>
    <vt:vector size="85" baseType="lpstr">
      <vt:lpstr>Avenir Next LT Pro Medium</vt:lpstr>
      <vt:lpstr>Arial</vt:lpstr>
      <vt:lpstr>Calibri</vt:lpstr>
      <vt:lpstr>Cambria Math</vt:lpstr>
      <vt:lpstr>Courier New</vt:lpstr>
      <vt:lpstr>Franklin Gothic Book</vt:lpstr>
      <vt:lpstr>Franklin Gothic Demi</vt:lpstr>
      <vt:lpstr>Times New Roman</vt:lpstr>
      <vt:lpstr>psu</vt:lpstr>
      <vt:lpstr>PowerPoint Presentation</vt:lpstr>
      <vt:lpstr>To increase path diversity, instead of planning with a visibility graph, planning can involve searching a Voronoi diagram.  This is because a Voronoi diagram can be formed such that there is one line per corridor rather than several.</vt:lpstr>
      <vt:lpstr>The Voronoi diagram takes in a set of points and returns cells where each cell contains the region closest to that point than any other point.  The boundaries of the cells are thus the lines running between the points that are as far as possible from neighboring points.</vt:lpstr>
      <vt:lpstr>Forming a Voronoi diagram from the vertices of convex obstacles yields cell boundaries useful for planning, where each cell boundary represents the center of a corridor.</vt:lpstr>
      <vt:lpstr>However, if the same task is performed for nonconvex fields, there are corridors with no Voronoi edge.</vt:lpstr>
      <vt:lpstr>It is worth noting that in our group “Voronoi diagram” refers to two very different things based on the same geometric structure.</vt:lpstr>
      <vt:lpstr>Masehian et al. have a method to address this where the Voronoi diagram is found from many points inside an obstacle, rather than just the vertices.</vt:lpstr>
      <vt:lpstr>We can apply a similar method by interpolating polytope side with vertices.  As long as every side has at least one intermediate vertex, the corridors in the obstacle field will have Voronoi cell boundaries.</vt:lpstr>
      <vt:lpstr>The next step is to remove the cell boundaries that cross obstacle sides and do not add traversable corridors.</vt:lpstr>
      <vt:lpstr>There may be an easier way to calculate the Voronoi diagram between the nonconvex polytopes using Delaunay triangulation.  The centers of the free space triangles can be connected in a graph [1] that approximates the medial axis or the centers of the maximally inscribed disks [2].</vt:lpstr>
      <vt:lpstr>PowerPoint Presentation</vt:lpstr>
      <vt:lpstr>First, we form a Delaunay triangulation of the obstacle field so that every obstacle boundary is also a triangle boundary.</vt:lpstr>
      <vt:lpstr>Next, triangles inside of polytope obstacles are removed.</vt:lpstr>
      <vt:lpstr>The circumcenters of the triangles can be found and their locations connected into a graph that approximates the medial axis of the free space.</vt:lpstr>
      <vt:lpstr>One outstanding question was whether the incenter or circumcenter was appropriate to use.  The circumcenter will have the advantage of always being in the triangles but it will oscillate as a rectangular corridor is approximated by triangles with alternating orientation.</vt:lpstr>
      <vt:lpstr>The circumcenter gives a smoother approximate of the medial axis, with the accuracy improving as the triangle count increases.</vt:lpstr>
      <vt:lpstr>The high triangle count yields a smooth axis and a lowly connected graph (low branching factor, b), but the overall number of nodes in this graph is significantly higher than in a visibility graph.</vt:lpstr>
      <vt:lpstr>To work around this, we can keep only the 3-connected triangles as “nodes” in an adjacency graph (since the nodes may not be truly visible to each other).</vt:lpstr>
      <vt:lpstr>Once advantage about this graph is that every triangle has at most 3 neighbors, more commonly 2 neighbors for corridors.  A* scales in time and memory as O(bd) where d is path depth and b is branching factor, the average number of nodes connected to each node.  Thus, assuming similar path depth, inputting the medial axis graph leads to better A* performance.</vt:lpstr>
      <vt:lpstr>Two nodes are adjacent if there exists a chain of 2-connected triangles between them.</vt:lpstr>
      <vt:lpstr>This yields two data structures.  An adjacency matrix akin to the visibility matrix, indicating if node i has a path to node j.  And a dictionary indicating the triangle chain between node i and j (called triangle_chains in code)</vt:lpstr>
      <vt:lpstr>We can store the Boolean indicating that these nodes are connected as we would normally store visibility.  However, the actual curved path between them will be stored in a look up structure.</vt:lpstr>
      <vt:lpstr>We can do this over an entire map relatively quickly (~1.5 s to triangulate and generated adjacency matrix and path segment dictionary for the map shown, compared to ~3.7 s for generating the conventional vgraph).</vt:lpstr>
      <vt:lpstr>PowerPoint Presentation</vt:lpstr>
      <vt:lpstr>There are a couple modifications we can make to down sample the size of the resulting graph without losing information about corridors.</vt:lpstr>
      <vt:lpstr>First, there are nodes that were 3 connected to dead ends so when the dead end was removed they became 2 connected nodes.  These can also be removed as they do not represent a planner choice.  These are termed through nodes.</vt:lpstr>
      <vt:lpstr>Here is an example of a through node being removed so its neighbors can be directly connected.</vt:lpstr>
      <vt:lpstr>There are two ways to define a through node.The looser definition is that a through node has only two destinations.  This means that only one edge between a pair of nodes will exist when the through nodes are removed.</vt:lpstr>
      <vt:lpstr>A more accurate definition is that a through node only has two departing paths rather than only two destinations.  This preserves multiple paths between a given pair of nodes.  This is desirable since each path may have a different corridor width or cost and the planner may therefore prioritize one over the other.</vt:lpstr>
      <vt:lpstr>Next, there are dead end path segments left in this structure.  These could be pruned however, the create access to parts of the map in culs-de-sac and therefore could be desirable for increasing the extent of where the planner can navigate.</vt:lpstr>
      <vt:lpstr>If it is desirable to remove dead ends, the through node removal must be performed before the dead end pruning otherwise one pass of dead end pruning will not remove the entire dead end.</vt:lpstr>
      <vt:lpstr>Here is a before and after of a one pass dead-end prune.</vt:lpstr>
      <vt:lpstr>However, dead end removal can create new through nodes so through nodes have to be removed after dead end pruning.</vt:lpstr>
      <vt:lpstr>Thus the algorithm must recurse until the graph converges.</vt:lpstr>
      <vt:lpstr>These are the stages in practice:</vt:lpstr>
      <vt:lpstr>These are the stages in practice:</vt:lpstr>
      <vt:lpstr>These are the stages in practice:</vt:lpstr>
      <vt:lpstr>These are the stages in practice:</vt:lpstr>
      <vt:lpstr>Until convergence occurs and there is one edge per corridor.</vt:lpstr>
      <vt:lpstr>This has further reduced the number of nodes in the graph down to 10% of what was in the conventional visibility graph. And under 1% of what was in the original triangulation.</vt:lpstr>
      <vt:lpstr>PowerPoint Presentation</vt:lpstr>
      <vt:lpstr>Having one edge per corridor allows for using a series of triangles along an edge to estimate corridor width.</vt:lpstr>
      <vt:lpstr>This is the result of the corridor width estimation procedure.  Note, the corridors around the edge of the map are measured relative to the map bounding box and thus are not infinte.</vt:lpstr>
      <vt:lpstr>The same logic can be applied to the Halton Set maps.</vt:lpstr>
      <vt:lpstr>Since length is also a property of the medial axis through each corridor, we can combine length and corridor width for each graph edge into a cost.</vt:lpstr>
      <vt:lpstr>Unlike with visibility graph methods, multiple paths may exist between two nodes in the medial axis/Voronoi method.  Thus we consider the minimum.</vt:lpstr>
      <vt:lpstr>By the Bellman principle of optimality from dynamic programming, we can consider the minimum possible path, only, when multiple paths exist, as the globally optimal path, if it goes from i to j, will contain the locally optimal path from i to j.</vt:lpstr>
      <vt:lpstr>PowerPoint Presentation</vt:lpstr>
      <vt:lpstr>Notice when planning through this graph, the search algorithm will find the adjacent nodes from start to finish, but the actual route follows the medial axis not the direct adjacency.  Also notice the start and goal positions may be arbitrary and are snapped to the nearest medial axis position, effectively centering the route in the corridor.</vt:lpstr>
      <vt:lpstr>PowerPoint Presentation</vt:lpstr>
      <vt:lpstr>As expected, the effect of increasing the weight on length cost, relative to corridor width cost, is shorter paths at the cost of utilizing narrower corridors.</vt:lpstr>
      <vt:lpstr>Rather than tuning the weighting, we can also produce alternate paths by filtering the graph after each planning iteration to contain only paths wider than the narrowest choke point in the prior path.</vt:lpstr>
      <vt:lpstr>Rather than tuning the weighting, we can also produce alternate paths by filtering the graph after each planning iteration to contain only paths wider than the narrowest choke point in the prior path.</vt:lpstr>
      <vt:lpstr>This method is improved over the visibility graph-based alternate path plan generation as there is now only one routable edge per corridor so corridors are never reused.</vt:lpstr>
      <vt:lpstr>Further, the “bouncing” behavior where the planner “bounced” between walls in a corridor is eliminated as this was due to slight differences in the amount of calculated width between a visibility graph edge that laterally crossed a corridor vs one that traversed longitudinally down the corridor.</vt:lpstr>
      <vt:lpstr>Highlight that the alt path plan work essentially fixes the issue of "we have to dilate the field based on vehicle dynamics and go from there" now you get edge width in the map so you just filter edges that don't work during planning. no need to make a new map every time.</vt:lpstr>
      <vt:lpstr>Previously, we had generated alternate paths from the initial start to the finish, both from the vgraph and the medial axis graph.</vt:lpstr>
      <vt:lpstr>With the medial axis graph, we can approach this differently, generating paths from the initial path at nodes where the motion planner may deviate during path following.</vt:lpstr>
      <vt:lpstr>With the medial axis graph, we can approach this differently, generating paths from the initial path at nodes where the motion planner may deviate during path following.</vt:lpstr>
      <vt:lpstr>With the medial axis graph, we can approach this differently, generating paths from the initial path at nodes where the motion planner may deviate during path following.</vt:lpstr>
      <vt:lpstr>If the corridors in the initial path are forbidden when replanning, the replanned paths, regardless of where they branch off, tend to use a common alternate corridor.</vt:lpstr>
      <vt:lpstr>If the corridors in the all previously calculated paths are forbidden*, greater path diversity is observed.</vt:lpstr>
      <vt:lpstr>This encourages behavior that resembles coverage planning in some cases.  Thus a potential application would be surveying all corridors for surface properties, red team actors, solar resources, etc.</vt:lpstr>
      <vt:lpstr>Replanning through the medial axis graph is faster than replanning through the visibility graph on a first pass assessment.</vt:lpstr>
      <vt:lpstr>An example of a situation that corridor width incentives could have prevented: the motion planner cannot execute a turn in the route plan.</vt:lpstr>
      <vt:lpstr>Generating alternate routes from this scenario with the vgraph and medial axis graph yields the following.  Notice how the turn in the original distance based vgraph route plan is not suggested in the medial axis plan nor the alternative paths generated from the vgraph.</vt:lpstr>
      <vt:lpstr>One caveat is that medial axis paths can have many heading changes as they are determined by obstacle geometry, rather than visibility graph based paths which go straight except at nodes.  The MPC motion planner can alleviate this by having a terminal constraint only which allows it to “jump” over sections of the reference earlier in the prediction horizon.</vt:lpstr>
      <vt:lpstr>Incorporating pitch into the edge costs of a visibility graph has two challenges: (1) pitch is a function of vehicle heading and position but the sawtooth wave created by a vgraph is not the true path a vehicle would likely drive</vt:lpstr>
      <vt:lpstr>Incorporating pitch into the edges of a visibility graph has two challenges: (1) pitch is a function of vehicle heading and position but the sawtooth wave created by a vgraph is not the true path a vehicle would likely drive (2) the vgraph has many edges along which pitch changes have to be analyzed</vt:lpstr>
      <vt:lpstr>The Voronoi graph solves both of these problems: (1) it contains smooth paths, closer to what the vehicle would actually drive</vt:lpstr>
      <vt:lpstr>The Voronoi graph solves both of these problems: (1) it contains smoother paths, closer to what the vehicle would actually drive</vt:lpstr>
      <vt:lpstr>The Voronoi graph solves both of these problems: (1) it contains smooth paths, closer to what the vehicle would actually drive and (2) it contains fewer edges, along which pitch would need to be analyzed</vt:lpstr>
      <vt:lpstr>Thus a surface with elevation data can be compactly represented in a Voronoi graph.</vt:lpstr>
      <vt:lpstr>And a cost function that attempts to minimize ascending can be incorporated in to the path planner.  Notice the path routes through the middle of the saddle rather than traversing the high ground.</vt:lpstr>
      <vt:lpstr>Similar ascent-avoiding behavior can be observed with other maps as well, such as a paraboloid.</vt:lpstr>
      <vt:lpstr>There are some barriers to porting this to 3D but it likely is possible.</vt:lpstr>
    </vt:vector>
  </TitlesOfParts>
  <Company>ARL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J. Harnett</dc:creator>
  <cp:lastModifiedBy>Stephen Harnett</cp:lastModifiedBy>
  <cp:revision>7</cp:revision>
  <dcterms:created xsi:type="dcterms:W3CDTF">2024-06-11T19:00:52Z</dcterms:created>
  <dcterms:modified xsi:type="dcterms:W3CDTF">2024-07-08T20:25:39Z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fd0b1452-e8d2-4b6d-bcb9-1834f852e976</vt:lpwstr>
  </property>
  <property fmtid="{D5CDD505-2E9C-101B-9397-08002B2CF9AE}" pid="3" name="DataType">
    <vt:lpwstr>NULL</vt:lpwstr>
  </property>
</Properties>
</file>